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44"/>
  </p:notesMasterIdLst>
  <p:sldIdLst>
    <p:sldId id="256" r:id="rId2"/>
    <p:sldId id="295" r:id="rId3"/>
    <p:sldId id="296" r:id="rId4"/>
    <p:sldId id="268" r:id="rId5"/>
    <p:sldId id="297" r:id="rId6"/>
    <p:sldId id="299" r:id="rId7"/>
    <p:sldId id="298" r:id="rId8"/>
    <p:sldId id="294" r:id="rId9"/>
    <p:sldId id="257" r:id="rId10"/>
    <p:sldId id="300" r:id="rId11"/>
    <p:sldId id="258" r:id="rId12"/>
    <p:sldId id="259" r:id="rId13"/>
    <p:sldId id="260" r:id="rId14"/>
    <p:sldId id="261" r:id="rId15"/>
    <p:sldId id="263" r:id="rId16"/>
    <p:sldId id="265" r:id="rId17"/>
    <p:sldId id="266" r:id="rId18"/>
    <p:sldId id="267" r:id="rId19"/>
    <p:sldId id="269" r:id="rId20"/>
    <p:sldId id="273" r:id="rId21"/>
    <p:sldId id="271" r:id="rId22"/>
    <p:sldId id="274" r:id="rId23"/>
    <p:sldId id="301" r:id="rId24"/>
    <p:sldId id="272" r:id="rId25"/>
    <p:sldId id="275" r:id="rId26"/>
    <p:sldId id="276" r:id="rId27"/>
    <p:sldId id="277" r:id="rId28"/>
    <p:sldId id="278" r:id="rId29"/>
    <p:sldId id="289" r:id="rId30"/>
    <p:sldId id="279" r:id="rId31"/>
    <p:sldId id="281" r:id="rId32"/>
    <p:sldId id="280" r:id="rId33"/>
    <p:sldId id="282" r:id="rId34"/>
    <p:sldId id="284" r:id="rId35"/>
    <p:sldId id="283" r:id="rId36"/>
    <p:sldId id="285" r:id="rId37"/>
    <p:sldId id="286" r:id="rId38"/>
    <p:sldId id="287" r:id="rId39"/>
    <p:sldId id="293" r:id="rId40"/>
    <p:sldId id="291" r:id="rId41"/>
    <p:sldId id="292" r:id="rId42"/>
    <p:sldId id="288" r:id="rId43"/>
  </p:sldIdLst>
  <p:sldSz cx="12192000" cy="6858000"/>
  <p:notesSz cx="6858000" cy="9144000"/>
  <p:embeddedFontLst>
    <p:embeddedFont>
      <p:font typeface="Trebuchet MS" panose="020B0603020202020204" pitchFamily="34" charset="0"/>
      <p:regular r:id="rId45"/>
      <p:bold r:id="rId46"/>
      <p:italic r:id="rId47"/>
      <p:boldItalic r:id="rId48"/>
    </p:embeddedFont>
    <p:embeddedFont>
      <p:font typeface="Trajan Pro" panose="02020502050506020301" pitchFamily="18" charset="0"/>
      <p:regular r:id="rId49"/>
      <p:bold r:id="rId50"/>
    </p:embeddedFont>
    <p:embeddedFont>
      <p:font typeface="Calibri" panose="020F0502020204030204" pitchFamily="34" charset="0"/>
      <p:regular r:id="rId51"/>
      <p:bold r:id="rId52"/>
      <p:italic r:id="rId53"/>
      <p:boldItalic r:id="rId54"/>
    </p:embeddedFont>
    <p:embeddedFont>
      <p:font typeface="Calibri Light" panose="020F0302020204030204" pitchFamily="34" charset="0"/>
      <p:regular r:id="rId55"/>
      <p: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06"/>
    <a:srgbClr val="672F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220" autoAdjust="0"/>
  </p:normalViewPr>
  <p:slideViewPr>
    <p:cSldViewPr snapToGrid="0">
      <p:cViewPr varScale="1">
        <p:scale>
          <a:sx n="103" d="100"/>
          <a:sy n="103" d="100"/>
        </p:scale>
        <p:origin x="852" y="114"/>
      </p:cViewPr>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00DC9-D409-4CE7-80A4-B0E43C8914BA}" type="datetimeFigureOut">
              <a:rPr lang="en-US" smtClean="0"/>
              <a:t>2/22/2015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CA0F7-CFDF-41BE-8D54-A86AC7FEC8BF}" type="slidenum">
              <a:rPr lang="en-US" smtClean="0"/>
              <a:t>‹#›</a:t>
            </a:fld>
            <a:endParaRPr lang="en-US"/>
          </a:p>
        </p:txBody>
      </p:sp>
    </p:spTree>
    <p:extLst>
      <p:ext uri="{BB962C8B-B14F-4D97-AF65-F5344CB8AC3E}">
        <p14:creationId xmlns:p14="http://schemas.microsoft.com/office/powerpoint/2010/main" val="200263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instructed by Jesus himself to go and make disciples</a:t>
            </a:r>
            <a:r>
              <a:rPr lang="en-US" baseline="0" dirty="0" smtClean="0"/>
              <a:t> of all the nations.</a:t>
            </a:r>
          </a:p>
          <a:p>
            <a:endParaRPr lang="en-US" baseline="0" dirty="0" smtClean="0"/>
          </a:p>
          <a:p>
            <a:r>
              <a:rPr lang="en-US" baseline="0" dirty="0" smtClean="0"/>
              <a:t>It’s our job to evangelize our faith to ALL NATIONS… that means EVRYONE!</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2</a:t>
            </a:fld>
            <a:endParaRPr lang="en-US"/>
          </a:p>
        </p:txBody>
      </p:sp>
    </p:spTree>
    <p:extLst>
      <p:ext uri="{BB962C8B-B14F-4D97-AF65-F5344CB8AC3E}">
        <p14:creationId xmlns:p14="http://schemas.microsoft.com/office/powerpoint/2010/main" val="3944344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always be gentle and loving in your discourse…</a:t>
            </a:r>
          </a:p>
          <a:p>
            <a:endParaRPr lang="en-US" dirty="0" smtClean="0"/>
          </a:p>
          <a:p>
            <a:r>
              <a:rPr lang="en-US" dirty="0" smtClean="0"/>
              <a:t>Always do it with gentleness</a:t>
            </a:r>
            <a:r>
              <a:rPr lang="en-US" baseline="0" dirty="0" smtClean="0"/>
              <a:t> and reverence. Never debate.  </a:t>
            </a:r>
          </a:p>
          <a:p>
            <a:endParaRPr lang="en-US" baseline="0" dirty="0" smtClean="0"/>
          </a:p>
          <a:p>
            <a:r>
              <a:rPr lang="en-US" baseline="0" dirty="0" smtClean="0"/>
              <a:t>Question, understand then explain.  Listen for the other point of view, then gently explain yours.  Never let it come down to right or wrong, let it be about interpretation.  This is how I see it, that is how you see it. Once you put the other person on the defensive, you have lost your advantage and they will likely become obstinate and closed minded.</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11</a:t>
            </a:fld>
            <a:endParaRPr lang="en-US"/>
          </a:p>
        </p:txBody>
      </p:sp>
    </p:spTree>
    <p:extLst>
      <p:ext uri="{BB962C8B-B14F-4D97-AF65-F5344CB8AC3E}">
        <p14:creationId xmlns:p14="http://schemas.microsoft.com/office/powerpoint/2010/main" val="4114359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i="0" dirty="0" smtClean="0">
                <a:latin typeface="Trebuchet MS" panose="020B0603020202020204" pitchFamily="34" charset="0"/>
              </a:rPr>
              <a:t>Bishop David Foley, of the Diocese of Birmingham</a:t>
            </a:r>
            <a:r>
              <a:rPr lang="en-US" sz="1200" i="0" baseline="0" dirty="0" smtClean="0">
                <a:latin typeface="Trebuchet MS" panose="020B0603020202020204" pitchFamily="34" charset="0"/>
              </a:rPr>
              <a:t> tells us;</a:t>
            </a:r>
          </a:p>
          <a:p>
            <a:pPr>
              <a:spcAft>
                <a:spcPts val="2400"/>
              </a:spcAft>
            </a:pPr>
            <a:endParaRPr lang="en-US" sz="1200" i="0" dirty="0" smtClean="0">
              <a:latin typeface="Trebuchet MS" panose="020B0603020202020204" pitchFamily="34" charset="0"/>
            </a:endParaRPr>
          </a:p>
          <a:p>
            <a:pPr>
              <a:spcAft>
                <a:spcPts val="2400"/>
              </a:spcAft>
            </a:pPr>
            <a:r>
              <a:rPr lang="en-US" sz="1200" i="0" dirty="0" smtClean="0">
                <a:latin typeface="Trebuchet MS" panose="020B0603020202020204" pitchFamily="34" charset="0"/>
              </a:rPr>
              <a:t>“There comes a time when we as Catholics, have to be able to defend and explain certain teachings of our catholic faith.  </a:t>
            </a:r>
          </a:p>
          <a:p>
            <a:pPr>
              <a:spcAft>
                <a:spcPts val="2400"/>
              </a:spcAft>
            </a:pPr>
            <a:r>
              <a:rPr lang="en-US" sz="1200" i="0" dirty="0" smtClean="0">
                <a:solidFill>
                  <a:schemeClr val="accent4"/>
                </a:solidFill>
                <a:latin typeface="Trebuchet MS" panose="020B0603020202020204" pitchFamily="34" charset="0"/>
              </a:rPr>
              <a:t>Our faith is based on reason and logic.</a:t>
            </a:r>
          </a:p>
          <a:p>
            <a:pPr>
              <a:spcAft>
                <a:spcPts val="2400"/>
              </a:spcAft>
            </a:pPr>
            <a:endParaRPr lang="en-US" sz="1200" i="0" dirty="0" smtClean="0">
              <a:solidFill>
                <a:schemeClr val="accent4"/>
              </a:solidFill>
              <a:latin typeface="Trebuchet MS" panose="020B0603020202020204" pitchFamily="34" charset="0"/>
            </a:endParaRPr>
          </a:p>
          <a:p>
            <a:pPr>
              <a:spcAft>
                <a:spcPts val="2400"/>
              </a:spcAft>
            </a:pPr>
            <a:r>
              <a:rPr lang="en-US" sz="1200" i="0" dirty="0" smtClean="0">
                <a:latin typeface="Trebuchet MS" panose="020B0603020202020204" pitchFamily="34" charset="0"/>
              </a:rPr>
              <a:t>The explanation of what we believe and why we believe it is called apologetics.” </a:t>
            </a:r>
          </a:p>
          <a:p>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latin typeface="Trebuchet MS" panose="020B0603020202020204" pitchFamily="34" charset="0"/>
              </a:rPr>
              <a:t>So, what exactly</a:t>
            </a:r>
            <a:r>
              <a:rPr lang="en-US" sz="1200" i="0" baseline="0" dirty="0" smtClean="0">
                <a:latin typeface="Trebuchet MS" panose="020B0603020202020204" pitchFamily="34" charset="0"/>
              </a:rPr>
              <a:t> is apologetics? No, we are not sorry for being Catholic and we are not apologizing for it in the modern sense of the word.</a:t>
            </a:r>
            <a:endParaRPr lang="en-US" sz="1200" i="0" dirty="0" smtClean="0">
              <a:latin typeface="Trebuchet MS" panose="020B0603020202020204" pitchFamily="34" charset="0"/>
            </a:endParaRPr>
          </a:p>
          <a:p>
            <a:endParaRPr lang="en-US" i="0" dirty="0"/>
          </a:p>
        </p:txBody>
      </p:sp>
      <p:sp>
        <p:nvSpPr>
          <p:cNvPr id="4" name="Slide Number Placeholder 3"/>
          <p:cNvSpPr>
            <a:spLocks noGrp="1"/>
          </p:cNvSpPr>
          <p:nvPr>
            <p:ph type="sldNum" sz="quarter" idx="10"/>
          </p:nvPr>
        </p:nvSpPr>
        <p:spPr/>
        <p:txBody>
          <a:bodyPr/>
          <a:lstStyle/>
          <a:p>
            <a:fld id="{C34CA0F7-CFDF-41BE-8D54-A86AC7FEC8BF}" type="slidenum">
              <a:rPr lang="en-US" smtClean="0"/>
              <a:t>12</a:t>
            </a:fld>
            <a:endParaRPr lang="en-US"/>
          </a:p>
        </p:txBody>
      </p:sp>
    </p:spTree>
    <p:extLst>
      <p:ext uri="{BB962C8B-B14F-4D97-AF65-F5344CB8AC3E}">
        <p14:creationId xmlns:p14="http://schemas.microsoft.com/office/powerpoint/2010/main" val="959904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ancient Greece, when a point of law was discussed the prosecutor or plaintiff</a:t>
            </a:r>
            <a:r>
              <a:rPr lang="en-US" baseline="0" dirty="0" smtClean="0"/>
              <a:t> presented a “</a:t>
            </a:r>
            <a:r>
              <a:rPr lang="en-US" baseline="0" dirty="0" err="1" smtClean="0"/>
              <a:t>Kategoria</a:t>
            </a:r>
            <a:r>
              <a:rPr lang="en-US" baseline="0" dirty="0" smtClean="0"/>
              <a:t>” or a speech outlining the complaint or charges.  The defense then offered an “</a:t>
            </a:r>
            <a:r>
              <a:rPr lang="en-US" dirty="0" smtClean="0"/>
              <a:t>Apologia”… [</a:t>
            </a:r>
            <a:r>
              <a:rPr lang="en-US" u="sng" dirty="0" err="1" smtClean="0"/>
              <a:t>G</a:t>
            </a:r>
            <a:r>
              <a:rPr lang="en-US" dirty="0" err="1" smtClean="0"/>
              <a:t>ia</a:t>
            </a:r>
            <a:r>
              <a:rPr lang="en-US" dirty="0" smtClean="0"/>
              <a:t> (short G)] a speech which offered a reasoned defense against the charges.  </a:t>
            </a:r>
          </a:p>
          <a:p>
            <a:endParaRPr lang="en-US" dirty="0" smtClean="0"/>
          </a:p>
          <a:p>
            <a:r>
              <a:rPr lang="en-US" dirty="0" smtClean="0"/>
              <a:t>This is the root word of apology which is now used in English</a:t>
            </a:r>
            <a:r>
              <a:rPr lang="en-US" baseline="0" dirty="0" smtClean="0"/>
              <a:t> as an admission of guilt, or an expression of remorse or contriteness. </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13</a:t>
            </a:fld>
            <a:endParaRPr lang="en-US"/>
          </a:p>
        </p:txBody>
      </p:sp>
    </p:spTree>
    <p:extLst>
      <p:ext uri="{BB962C8B-B14F-4D97-AF65-F5344CB8AC3E}">
        <p14:creationId xmlns:p14="http://schemas.microsoft.com/office/powerpoint/2010/main" val="1890114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Apologia does actually appear in the Bible in the original Greek translations</a:t>
            </a:r>
            <a:r>
              <a:rPr lang="en-US" baseline="0" dirty="0" smtClean="0"/>
              <a:t> in Acts 26:2 where Paul offers an “apologia” to Festus and Agrippa in his trial.</a:t>
            </a:r>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14</a:t>
            </a:fld>
            <a:endParaRPr lang="en-US"/>
          </a:p>
        </p:txBody>
      </p:sp>
    </p:spTree>
    <p:extLst>
      <p:ext uri="{BB962C8B-B14F-4D97-AF65-F5344CB8AC3E}">
        <p14:creationId xmlns:p14="http://schemas.microsoft.com/office/powerpoint/2010/main" val="183677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dirty="0" smtClean="0">
                <a:latin typeface="Trebuchet MS" panose="020B0603020202020204" pitchFamily="34" charset="0"/>
              </a:rPr>
              <a:t>Theologians have traditionally defined three types pf apologetics:</a:t>
            </a:r>
          </a:p>
          <a:p>
            <a:pPr>
              <a:spcAft>
                <a:spcPts val="1200"/>
              </a:spcAft>
            </a:pPr>
            <a:r>
              <a:rPr lang="en-US" sz="800" dirty="0" smtClean="0">
                <a:latin typeface="Trebuchet MS" panose="020B0603020202020204" pitchFamily="34" charset="0"/>
              </a:rPr>
              <a:t> </a:t>
            </a:r>
          </a:p>
          <a:p>
            <a:pPr>
              <a:spcAft>
                <a:spcPts val="2400"/>
              </a:spcAft>
            </a:pPr>
            <a:r>
              <a:rPr lang="en-US" sz="1600" dirty="0" smtClean="0">
                <a:latin typeface="Trebuchet MS" panose="020B0603020202020204" pitchFamily="34" charset="0"/>
              </a:rPr>
              <a:t>Natural Apologetics</a:t>
            </a:r>
          </a:p>
          <a:p>
            <a:pPr>
              <a:spcAft>
                <a:spcPts val="2400"/>
              </a:spcAft>
            </a:pPr>
            <a:r>
              <a:rPr lang="en-US" sz="1600" dirty="0" smtClean="0">
                <a:latin typeface="Trebuchet MS" panose="020B0603020202020204" pitchFamily="34" charset="0"/>
              </a:rPr>
              <a:t>Christian Apologetics</a:t>
            </a:r>
          </a:p>
          <a:p>
            <a:pPr>
              <a:spcAft>
                <a:spcPts val="2400"/>
              </a:spcAft>
            </a:pPr>
            <a:r>
              <a:rPr lang="en-US" sz="1600" dirty="0" smtClean="0">
                <a:latin typeface="Trebuchet MS" panose="020B0603020202020204" pitchFamily="34" charset="0"/>
              </a:rPr>
              <a:t>Catholic Apologetics</a:t>
            </a:r>
            <a:endParaRPr lang="en-US" sz="110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15</a:t>
            </a:fld>
            <a:endParaRPr lang="en-US"/>
          </a:p>
        </p:txBody>
      </p:sp>
    </p:spTree>
    <p:extLst>
      <p:ext uri="{BB962C8B-B14F-4D97-AF65-F5344CB8AC3E}">
        <p14:creationId xmlns:p14="http://schemas.microsoft.com/office/powerpoint/2010/main" val="431149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latin typeface="Trebuchet MS" panose="020B0603020202020204" pitchFamily="34" charset="0"/>
              </a:rPr>
              <a:t>Natural Apologetics:</a:t>
            </a:r>
          </a:p>
          <a:p>
            <a:r>
              <a:rPr lang="en-US" sz="800" dirty="0" smtClean="0">
                <a:latin typeface="Trebuchet MS" panose="020B0603020202020204" pitchFamily="34" charset="0"/>
              </a:rPr>
              <a:t> </a:t>
            </a:r>
          </a:p>
          <a:p>
            <a:pPr marL="0" indent="0">
              <a:buFont typeface="Arial" panose="020B0604020202020204" pitchFamily="34" charset="0"/>
              <a:buNone/>
            </a:pPr>
            <a:r>
              <a:rPr lang="en-US" sz="1200" dirty="0" smtClean="0">
                <a:latin typeface="Trebuchet MS" panose="020B0603020202020204" pitchFamily="34" charset="0"/>
              </a:rPr>
              <a:t>Truths that are able to be known without any divine intervention through the observance of nature. </a:t>
            </a:r>
          </a:p>
          <a:p>
            <a:pPr marL="0" indent="0">
              <a:buFont typeface="Arial" panose="020B0604020202020204" pitchFamily="34" charset="0"/>
              <a:buNone/>
            </a:pPr>
            <a:r>
              <a:rPr lang="en-US" sz="800" dirty="0" smtClean="0">
                <a:latin typeface="Trebuchet MS" panose="020B0603020202020204" pitchFamily="34" charset="0"/>
              </a:rPr>
              <a:t> </a:t>
            </a:r>
          </a:p>
          <a:p>
            <a:pPr marL="0" indent="0">
              <a:buFont typeface="Arial" panose="020B0604020202020204" pitchFamily="34" charset="0"/>
              <a:buNone/>
            </a:pPr>
            <a:r>
              <a:rPr lang="en-US" sz="1200" dirty="0" smtClean="0">
                <a:latin typeface="Trebuchet MS" panose="020B0603020202020204" pitchFamily="34" charset="0"/>
              </a:rPr>
              <a:t>The existence of God</a:t>
            </a:r>
          </a:p>
          <a:p>
            <a:pPr marL="0" indent="0">
              <a:buFont typeface="Arial" panose="020B0604020202020204" pitchFamily="34" charset="0"/>
              <a:buNone/>
            </a:pPr>
            <a:r>
              <a:rPr lang="en-US" sz="1200" dirty="0" smtClean="0">
                <a:latin typeface="Trebuchet MS" panose="020B0603020202020204" pitchFamily="34" charset="0"/>
              </a:rPr>
              <a:t>The Spirituality of the Human Soul</a:t>
            </a:r>
          </a:p>
          <a:p>
            <a:pPr marL="0" indent="0">
              <a:buFont typeface="Arial" panose="020B0604020202020204" pitchFamily="34" charset="0"/>
              <a:buNone/>
            </a:pPr>
            <a:r>
              <a:rPr lang="en-US" sz="1200" dirty="0" smtClean="0">
                <a:latin typeface="Trebuchet MS" panose="020B0603020202020204" pitchFamily="34" charset="0"/>
              </a:rPr>
              <a:t>The objective reality of right and wrong</a:t>
            </a:r>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16</a:t>
            </a:fld>
            <a:endParaRPr lang="en-US"/>
          </a:p>
        </p:txBody>
      </p:sp>
    </p:spTree>
    <p:extLst>
      <p:ext uri="{BB962C8B-B14F-4D97-AF65-F5344CB8AC3E}">
        <p14:creationId xmlns:p14="http://schemas.microsoft.com/office/powerpoint/2010/main" val="2820770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latin typeface="Trebuchet MS" panose="020B0603020202020204" pitchFamily="34" charset="0"/>
              </a:rPr>
              <a:t>Christian &amp; Catholic Apologetics:</a:t>
            </a:r>
          </a:p>
          <a:p>
            <a:r>
              <a:rPr lang="en-US" sz="800" dirty="0" smtClean="0">
                <a:latin typeface="Trebuchet MS" panose="020B0603020202020204" pitchFamily="34" charset="0"/>
              </a:rPr>
              <a:t> </a:t>
            </a:r>
          </a:p>
          <a:p>
            <a:r>
              <a:rPr lang="en-US" sz="1200" dirty="0" smtClean="0">
                <a:latin typeface="Trebuchet MS" panose="020B0603020202020204" pitchFamily="34" charset="0"/>
              </a:rPr>
              <a:t>Explain and defend divinely real truths that can be known only by faith, not by reason apart from faith.</a:t>
            </a:r>
          </a:p>
          <a:p>
            <a:r>
              <a:rPr lang="en-US" sz="800" dirty="0" smtClean="0">
                <a:latin typeface="Trebuchet MS" panose="020B0603020202020204" pitchFamily="34" charset="0"/>
              </a:rPr>
              <a:t> </a:t>
            </a:r>
          </a:p>
          <a:p>
            <a:pPr marL="0" indent="0">
              <a:buFont typeface="Arial" panose="020B0604020202020204" pitchFamily="34" charset="0"/>
              <a:buNone/>
            </a:pPr>
            <a:r>
              <a:rPr lang="en-US" sz="1200" dirty="0" smtClean="0">
                <a:latin typeface="Trebuchet MS" panose="020B0603020202020204" pitchFamily="34" charset="0"/>
              </a:rPr>
              <a:t>The truths of Christianity</a:t>
            </a:r>
          </a:p>
          <a:p>
            <a:pPr marL="0" indent="0">
              <a:buFont typeface="Arial" panose="020B0604020202020204" pitchFamily="34" charset="0"/>
              <a:buNone/>
            </a:pPr>
            <a:r>
              <a:rPr lang="en-US" sz="1200" dirty="0" smtClean="0">
                <a:latin typeface="Trebuchet MS" panose="020B0603020202020204" pitchFamily="34" charset="0"/>
              </a:rPr>
              <a:t>The reality of miracles</a:t>
            </a:r>
          </a:p>
          <a:p>
            <a:pPr marL="0" indent="0">
              <a:buFont typeface="Arial" panose="020B0604020202020204" pitchFamily="34" charset="0"/>
              <a:buNone/>
            </a:pPr>
            <a:r>
              <a:rPr lang="en-US" sz="1200" dirty="0" smtClean="0">
                <a:latin typeface="Trebuchet MS" panose="020B0603020202020204" pitchFamily="34" charset="0"/>
              </a:rPr>
              <a:t>The divinity of Christ</a:t>
            </a:r>
          </a:p>
          <a:p>
            <a:pPr marL="0" indent="0">
              <a:buFont typeface="Arial" panose="020B0604020202020204" pitchFamily="34" charset="0"/>
              <a:buNone/>
            </a:pPr>
            <a:r>
              <a:rPr lang="en-US" sz="1200" dirty="0" smtClean="0">
                <a:latin typeface="Trebuchet MS" panose="020B0603020202020204" pitchFamily="34" charset="0"/>
              </a:rPr>
              <a:t>The Virgin birth</a:t>
            </a:r>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17</a:t>
            </a:fld>
            <a:endParaRPr lang="en-US"/>
          </a:p>
        </p:txBody>
      </p:sp>
    </p:spTree>
    <p:extLst>
      <p:ext uri="{BB962C8B-B14F-4D97-AF65-F5344CB8AC3E}">
        <p14:creationId xmlns:p14="http://schemas.microsoft.com/office/powerpoint/2010/main" val="3974006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latin typeface="Trebuchet MS" panose="020B0603020202020204" pitchFamily="34" charset="0"/>
              </a:rPr>
              <a:t>Catholic Apologetics:</a:t>
            </a:r>
          </a:p>
          <a:p>
            <a:r>
              <a:rPr lang="en-US" sz="800" dirty="0" smtClean="0">
                <a:latin typeface="Trebuchet MS" panose="020B0603020202020204" pitchFamily="34" charset="0"/>
              </a:rPr>
              <a:t> </a:t>
            </a:r>
          </a:p>
          <a:p>
            <a:r>
              <a:rPr lang="en-US" sz="1200" dirty="0" smtClean="0">
                <a:latin typeface="Trebuchet MS" panose="020B0603020202020204" pitchFamily="34" charset="0"/>
              </a:rPr>
              <a:t>Explain and defend divinely real truths not generally believed by non Catholics</a:t>
            </a:r>
          </a:p>
          <a:p>
            <a:r>
              <a:rPr lang="en-US" sz="800" dirty="0" smtClean="0">
                <a:latin typeface="Trebuchet MS" panose="020B0603020202020204" pitchFamily="34" charset="0"/>
              </a:rPr>
              <a:t> </a:t>
            </a:r>
          </a:p>
          <a:p>
            <a:pPr marL="0" indent="0">
              <a:buFont typeface="Arial" panose="020B0604020202020204" pitchFamily="34" charset="0"/>
              <a:buNone/>
            </a:pPr>
            <a:r>
              <a:rPr lang="en-US" sz="1200" dirty="0" smtClean="0">
                <a:latin typeface="Trebuchet MS" panose="020B0603020202020204" pitchFamily="34" charset="0"/>
              </a:rPr>
              <a:t>The original Church founded by Christ</a:t>
            </a:r>
          </a:p>
          <a:p>
            <a:pPr marL="0" indent="0">
              <a:buFont typeface="Arial" panose="020B0604020202020204" pitchFamily="34" charset="0"/>
              <a:buNone/>
            </a:pPr>
            <a:r>
              <a:rPr lang="en-US" sz="1200" dirty="0" smtClean="0">
                <a:latin typeface="Trebuchet MS" panose="020B0603020202020204" pitchFamily="34" charset="0"/>
              </a:rPr>
              <a:t>The authority of the Church</a:t>
            </a:r>
          </a:p>
          <a:p>
            <a:pPr marL="0" indent="0">
              <a:buFont typeface="Arial" panose="020B0604020202020204" pitchFamily="34" charset="0"/>
              <a:buNone/>
            </a:pPr>
            <a:r>
              <a:rPr lang="en-US" sz="1200" dirty="0" smtClean="0">
                <a:latin typeface="Trebuchet MS" panose="020B0603020202020204" pitchFamily="34" charset="0"/>
              </a:rPr>
              <a:t>Apostolic Succession and the Papacy</a:t>
            </a:r>
          </a:p>
          <a:p>
            <a:pPr marL="0" indent="0">
              <a:buFont typeface="Arial" panose="020B0604020202020204" pitchFamily="34" charset="0"/>
              <a:buNone/>
            </a:pPr>
            <a:r>
              <a:rPr lang="en-US" sz="1200" dirty="0" smtClean="0">
                <a:latin typeface="Trebuchet MS" panose="020B0603020202020204" pitchFamily="34" charset="0"/>
              </a:rPr>
              <a:t>Salvation by faith </a:t>
            </a:r>
            <a:r>
              <a:rPr lang="en-US" sz="1200" b="1" i="1" dirty="0" smtClean="0">
                <a:latin typeface="Trebuchet MS" panose="020B0603020202020204" pitchFamily="34" charset="0"/>
              </a:rPr>
              <a:t>and</a:t>
            </a:r>
            <a:r>
              <a:rPr lang="en-US" sz="1200" dirty="0" smtClean="0">
                <a:latin typeface="Trebuchet MS" panose="020B0603020202020204" pitchFamily="34" charset="0"/>
              </a:rPr>
              <a:t> works</a:t>
            </a:r>
          </a:p>
          <a:p>
            <a:r>
              <a:rPr lang="en-US" dirty="0" smtClean="0"/>
              <a:t>And many other topics</a:t>
            </a:r>
            <a:r>
              <a:rPr lang="en-US" baseline="0" dirty="0" smtClean="0"/>
              <a:t> such as:</a:t>
            </a:r>
          </a:p>
          <a:p>
            <a:r>
              <a:rPr lang="en-US" baseline="0" dirty="0" smtClean="0"/>
              <a:t>Authoritative Church</a:t>
            </a:r>
          </a:p>
          <a:p>
            <a:r>
              <a:rPr lang="en-US" baseline="0" dirty="0" smtClean="0"/>
              <a:t>Scripture plus tradition</a:t>
            </a:r>
          </a:p>
          <a:p>
            <a:r>
              <a:rPr lang="en-US" baseline="0" dirty="0" smtClean="0"/>
              <a:t>The infallible Church</a:t>
            </a:r>
          </a:p>
          <a:p>
            <a:r>
              <a:rPr lang="en-US" baseline="0" dirty="0" smtClean="0"/>
              <a:t>The Perpetual Church</a:t>
            </a:r>
          </a:p>
          <a:p>
            <a:r>
              <a:rPr lang="en-US" baseline="0" dirty="0" smtClean="0"/>
              <a:t>The Primacy of Peter</a:t>
            </a:r>
          </a:p>
          <a:p>
            <a:r>
              <a:rPr lang="en-US" baseline="0" dirty="0" smtClean="0"/>
              <a:t>Apostolic succession</a:t>
            </a:r>
          </a:p>
          <a:p>
            <a:r>
              <a:rPr lang="en-US" dirty="0" smtClean="0"/>
              <a:t>Sola Scriptura</a:t>
            </a:r>
          </a:p>
          <a:p>
            <a:r>
              <a:rPr lang="en-US" dirty="0" smtClean="0"/>
              <a:t>The immaculate conception</a:t>
            </a:r>
          </a:p>
          <a:p>
            <a:r>
              <a:rPr lang="en-US" dirty="0" smtClean="0"/>
              <a:t>Mary’s Assumption</a:t>
            </a:r>
          </a:p>
          <a:p>
            <a:r>
              <a:rPr lang="en-US" dirty="0" smtClean="0"/>
              <a:t>Mary’s perpetual Virginity</a:t>
            </a:r>
          </a:p>
          <a:p>
            <a:r>
              <a:rPr lang="en-US" dirty="0" smtClean="0"/>
              <a:t>Praying to saints</a:t>
            </a:r>
          </a:p>
          <a:p>
            <a:r>
              <a:rPr lang="en-US" dirty="0" smtClean="0"/>
              <a:t>And many others</a:t>
            </a:r>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18</a:t>
            </a:fld>
            <a:endParaRPr lang="en-US"/>
          </a:p>
        </p:txBody>
      </p:sp>
    </p:spTree>
    <p:extLst>
      <p:ext uri="{BB962C8B-B14F-4D97-AF65-F5344CB8AC3E}">
        <p14:creationId xmlns:p14="http://schemas.microsoft.com/office/powerpoint/2010/main" val="1656761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Some basic assumptions…</a:t>
            </a:r>
          </a:p>
          <a:p>
            <a:endParaRPr lang="en-US" b="0" dirty="0" smtClean="0"/>
          </a:p>
          <a:p>
            <a:r>
              <a:rPr lang="en-US" b="0" dirty="0" smtClean="0"/>
              <a:t>I believe in one God,</a:t>
            </a:r>
            <a:br>
              <a:rPr lang="en-US" b="0" dirty="0" smtClean="0"/>
            </a:br>
            <a:r>
              <a:rPr lang="en-US" b="0" dirty="0" smtClean="0"/>
              <a:t>the Father almighty,</a:t>
            </a:r>
            <a:br>
              <a:rPr lang="en-US" b="0" dirty="0" smtClean="0"/>
            </a:br>
            <a:r>
              <a:rPr lang="en-US" b="0" dirty="0" smtClean="0"/>
              <a:t>maker of heaven and earth,</a:t>
            </a:r>
            <a:br>
              <a:rPr lang="en-US" b="0" dirty="0" smtClean="0"/>
            </a:br>
            <a:r>
              <a:rPr lang="en-US" b="0" dirty="0" smtClean="0"/>
              <a:t>of all things visible and invisible.</a:t>
            </a:r>
          </a:p>
          <a:p>
            <a:r>
              <a:rPr lang="en-US" b="0" dirty="0" smtClean="0"/>
              <a:t>I believe in one Lord Jesus Christ,</a:t>
            </a:r>
            <a:br>
              <a:rPr lang="en-US" b="0" dirty="0" smtClean="0"/>
            </a:br>
            <a:r>
              <a:rPr lang="en-US" b="0" dirty="0" smtClean="0"/>
              <a:t>the Only Begotten Son of God,</a:t>
            </a:r>
            <a:br>
              <a:rPr lang="en-US" b="0" dirty="0" smtClean="0"/>
            </a:br>
            <a:r>
              <a:rPr lang="en-US" b="0" dirty="0" smtClean="0"/>
              <a:t>born of the Father before all ages.</a:t>
            </a:r>
            <a:br>
              <a:rPr lang="en-US" b="0" dirty="0" smtClean="0"/>
            </a:br>
            <a:r>
              <a:rPr lang="en-US" b="0" dirty="0" smtClean="0"/>
              <a:t>God from God, Light from Light,</a:t>
            </a:r>
            <a:br>
              <a:rPr lang="en-US" b="0" dirty="0" smtClean="0"/>
            </a:br>
            <a:r>
              <a:rPr lang="en-US" b="0" dirty="0" smtClean="0"/>
              <a:t>true God from true God,</a:t>
            </a:r>
            <a:br>
              <a:rPr lang="en-US" b="0" dirty="0" smtClean="0"/>
            </a:br>
            <a:r>
              <a:rPr lang="en-US" b="0" dirty="0" smtClean="0"/>
              <a:t>begotten, not made, consubstantial with the Father;</a:t>
            </a:r>
            <a:br>
              <a:rPr lang="en-US" b="0" dirty="0" smtClean="0"/>
            </a:br>
            <a:r>
              <a:rPr lang="en-US" b="0" dirty="0" smtClean="0"/>
              <a:t>through him all things were made.</a:t>
            </a:r>
            <a:br>
              <a:rPr lang="en-US" b="0" dirty="0" smtClean="0"/>
            </a:br>
            <a:r>
              <a:rPr lang="en-US" b="0" dirty="0" smtClean="0"/>
              <a:t>For us men and for our salvation</a:t>
            </a:r>
            <a:br>
              <a:rPr lang="en-US" b="0" dirty="0" smtClean="0"/>
            </a:br>
            <a:r>
              <a:rPr lang="en-US" b="0" dirty="0" smtClean="0"/>
              <a:t>he came down from heaven,</a:t>
            </a:r>
            <a:br>
              <a:rPr lang="en-US" b="0" dirty="0" smtClean="0"/>
            </a:br>
            <a:r>
              <a:rPr lang="en-US" b="0" dirty="0" smtClean="0"/>
              <a:t>and by the Holy Spirit was incarnate of the Virgin Mary,</a:t>
            </a:r>
            <a:br>
              <a:rPr lang="en-US" b="0" dirty="0" smtClean="0"/>
            </a:br>
            <a:r>
              <a:rPr lang="en-US" b="0" dirty="0" smtClean="0"/>
              <a:t>and became man.</a:t>
            </a:r>
            <a:br>
              <a:rPr lang="en-US" b="0" dirty="0" smtClean="0"/>
            </a:br>
            <a:r>
              <a:rPr lang="en-US" b="0" dirty="0" smtClean="0"/>
              <a:t>For our sake he was crucified under Pontius Pilate,</a:t>
            </a:r>
            <a:br>
              <a:rPr lang="en-US" b="0" dirty="0" smtClean="0"/>
            </a:br>
            <a:r>
              <a:rPr lang="en-US" b="0" dirty="0" smtClean="0"/>
              <a:t>he suffered death and was buried,</a:t>
            </a:r>
            <a:br>
              <a:rPr lang="en-US" b="0" dirty="0" smtClean="0"/>
            </a:br>
            <a:r>
              <a:rPr lang="en-US" b="0" dirty="0" smtClean="0"/>
              <a:t>and rose again on the third day</a:t>
            </a:r>
            <a:br>
              <a:rPr lang="en-US" b="0" dirty="0" smtClean="0"/>
            </a:br>
            <a:r>
              <a:rPr lang="en-US" b="0" dirty="0" smtClean="0"/>
              <a:t>in accordance with the Scriptures.</a:t>
            </a:r>
            <a:br>
              <a:rPr lang="en-US" b="0" dirty="0" smtClean="0"/>
            </a:br>
            <a:r>
              <a:rPr lang="en-US" b="0" dirty="0" smtClean="0"/>
              <a:t>He ascended into heaven</a:t>
            </a:r>
            <a:br>
              <a:rPr lang="en-US" b="0" dirty="0" smtClean="0"/>
            </a:br>
            <a:r>
              <a:rPr lang="en-US" b="0" dirty="0" smtClean="0"/>
              <a:t>and is seated at the right hand of the Father.</a:t>
            </a:r>
            <a:br>
              <a:rPr lang="en-US" b="0" dirty="0" smtClean="0"/>
            </a:br>
            <a:r>
              <a:rPr lang="en-US" b="0" dirty="0" smtClean="0"/>
              <a:t>He will come again in glory</a:t>
            </a:r>
            <a:br>
              <a:rPr lang="en-US" b="0" dirty="0" smtClean="0"/>
            </a:br>
            <a:r>
              <a:rPr lang="en-US" b="0" dirty="0" smtClean="0"/>
              <a:t>to judge the living and the dead</a:t>
            </a:r>
            <a:br>
              <a:rPr lang="en-US" b="0" dirty="0" smtClean="0"/>
            </a:br>
            <a:r>
              <a:rPr lang="en-US" b="0" dirty="0" smtClean="0"/>
              <a:t>and his kingdom will have no end.</a:t>
            </a:r>
          </a:p>
          <a:p>
            <a:r>
              <a:rPr lang="en-US" b="0" dirty="0" smtClean="0"/>
              <a:t>I believe in the Holy Spirit, the Lord, the giver of life,</a:t>
            </a:r>
            <a:br>
              <a:rPr lang="en-US" b="0" dirty="0" smtClean="0"/>
            </a:br>
            <a:r>
              <a:rPr lang="en-US" b="0" dirty="0" smtClean="0"/>
              <a:t>who proceeds from the Father and the Son,</a:t>
            </a:r>
            <a:br>
              <a:rPr lang="en-US" b="0" dirty="0" smtClean="0"/>
            </a:br>
            <a:r>
              <a:rPr lang="en-US" b="0" dirty="0" smtClean="0"/>
              <a:t>who with the Father and the Son is adored and glorified,</a:t>
            </a:r>
            <a:br>
              <a:rPr lang="en-US" b="0" dirty="0" smtClean="0"/>
            </a:br>
            <a:r>
              <a:rPr lang="en-US" b="0" dirty="0" smtClean="0"/>
              <a:t>who has spoken through the prophets.</a:t>
            </a:r>
          </a:p>
          <a:p>
            <a:r>
              <a:rPr lang="en-US" b="0" dirty="0" smtClean="0"/>
              <a:t>I believe in one, holy, catholic and apostolic Church.</a:t>
            </a:r>
            <a:br>
              <a:rPr lang="en-US" b="0" dirty="0" smtClean="0"/>
            </a:br>
            <a:r>
              <a:rPr lang="en-US" b="0" dirty="0" smtClean="0"/>
              <a:t>I confess one Baptism for the forgiveness of sins</a:t>
            </a:r>
            <a:br>
              <a:rPr lang="en-US" b="0" dirty="0" smtClean="0"/>
            </a:br>
            <a:r>
              <a:rPr lang="en-US" b="0" dirty="0" smtClean="0"/>
              <a:t>and I look forward to the resurrection of the dead</a:t>
            </a:r>
            <a:br>
              <a:rPr lang="en-US" b="0" dirty="0" smtClean="0"/>
            </a:br>
            <a:r>
              <a:rPr lang="en-US" b="0" dirty="0" smtClean="0"/>
              <a:t>and the life of the world to come. Amen.</a:t>
            </a:r>
          </a:p>
          <a:p>
            <a:endParaRPr lang="en-US" b="0" dirty="0" smtClean="0"/>
          </a:p>
          <a:p>
            <a:r>
              <a:rPr lang="en-US" b="0" dirty="0" smtClean="0"/>
              <a:t>We MUST believe ALL of these things and ALL of the teachings of the Catholic Church</a:t>
            </a:r>
            <a:r>
              <a:rPr lang="en-US" b="0" baseline="0" dirty="0" smtClean="0"/>
              <a:t> and be ready to defend </a:t>
            </a:r>
            <a:r>
              <a:rPr lang="en-US" b="1" i="1" baseline="0" dirty="0" smtClean="0"/>
              <a:t>EVERYTHING</a:t>
            </a:r>
            <a:r>
              <a:rPr lang="en-US" b="0" baseline="0" dirty="0" smtClean="0"/>
              <a:t> that may be questioned with the true teachings of the Church.  If you let </a:t>
            </a:r>
            <a:r>
              <a:rPr lang="en-US" b="1" i="1" baseline="0" dirty="0" smtClean="0"/>
              <a:t>ONE SINGLE </a:t>
            </a:r>
            <a:r>
              <a:rPr lang="en-US" b="0" baseline="0" dirty="0" smtClean="0"/>
              <a:t>thing slip by that someone may question, you have opened a chink in your armor that you may not be able to close.</a:t>
            </a:r>
            <a:endParaRPr lang="en-US" b="0" dirty="0"/>
          </a:p>
        </p:txBody>
      </p:sp>
      <p:sp>
        <p:nvSpPr>
          <p:cNvPr id="4" name="Slide Number Placeholder 3"/>
          <p:cNvSpPr>
            <a:spLocks noGrp="1"/>
          </p:cNvSpPr>
          <p:nvPr>
            <p:ph type="sldNum" sz="quarter" idx="10"/>
          </p:nvPr>
        </p:nvSpPr>
        <p:spPr/>
        <p:txBody>
          <a:bodyPr/>
          <a:lstStyle/>
          <a:p>
            <a:fld id="{C34CA0F7-CFDF-41BE-8D54-A86AC7FEC8BF}" type="slidenum">
              <a:rPr lang="en-US" smtClean="0"/>
              <a:t>19</a:t>
            </a:fld>
            <a:endParaRPr lang="en-US"/>
          </a:p>
        </p:txBody>
      </p:sp>
    </p:spTree>
    <p:extLst>
      <p:ext uri="{BB962C8B-B14F-4D97-AF65-F5344CB8AC3E}">
        <p14:creationId xmlns:p14="http://schemas.microsoft.com/office/powerpoint/2010/main" val="1439058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 this series</a:t>
            </a:r>
            <a:r>
              <a:rPr lang="en-US" baseline="0" dirty="0" smtClean="0"/>
              <a:t> is titled “Scripture in Support of Our Catholic Beliefs”.</a:t>
            </a:r>
          </a:p>
          <a:p>
            <a:r>
              <a:rPr lang="en-US" baseline="0" dirty="0" smtClean="0"/>
              <a:t>For the most part, Protestants and other non Catholics don’t care at all about the traditions of the Church, the teaching of the Magisterium, the succession of Popes or the authority of the Magisterium.</a:t>
            </a:r>
          </a:p>
          <a:p>
            <a:endParaRPr lang="en-US" baseline="0" dirty="0" smtClean="0"/>
          </a:p>
          <a:p>
            <a:r>
              <a:rPr lang="en-US" baseline="0" dirty="0" smtClean="0"/>
              <a:t>They believe in the Bible, and will quote scripture passages to prove their point.  So, we must use the tools they are familiar with to present our argument.</a:t>
            </a:r>
          </a:p>
          <a:p>
            <a:endParaRPr lang="en-US" baseline="0" dirty="0" smtClean="0"/>
          </a:p>
          <a:p>
            <a:r>
              <a:rPr lang="en-US" dirty="0" smtClean="0"/>
              <a:t>When talking to a non Catholic who is quoting scripture to prove his point, always agree with him.</a:t>
            </a:r>
          </a:p>
          <a:p>
            <a:endParaRPr lang="en-US" dirty="0" smtClean="0"/>
          </a:p>
          <a:p>
            <a:r>
              <a:rPr lang="en-US" dirty="0" smtClean="0"/>
              <a:t>Catholics believe 100% of what is printed</a:t>
            </a:r>
            <a:r>
              <a:rPr lang="en-US" baseline="0" dirty="0" smtClean="0"/>
              <a:t> in the Bible in a literal sense (as opposed to a literalist sense) But we believe that all scripture must be interpreted in its context with the support of the rest of the Bible and with guidance from the church.</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20</a:t>
            </a:fld>
            <a:endParaRPr lang="en-US"/>
          </a:p>
        </p:txBody>
      </p:sp>
    </p:spTree>
    <p:extLst>
      <p:ext uri="{BB962C8B-B14F-4D97-AF65-F5344CB8AC3E}">
        <p14:creationId xmlns:p14="http://schemas.microsoft.com/office/powerpoint/2010/main" val="80027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instructed to defend and explain our faith in the scriptures…</a:t>
            </a:r>
          </a:p>
          <a:p>
            <a:endParaRPr lang="en-US" dirty="0" smtClean="0"/>
          </a:p>
          <a:p>
            <a:r>
              <a:rPr lang="en-US" dirty="0" smtClean="0"/>
              <a:t>He writes in his first letter to Peter to always</a:t>
            </a:r>
            <a:r>
              <a:rPr lang="en-US" baseline="0" dirty="0" smtClean="0"/>
              <a:t> be ready to defend the faith…</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3</a:t>
            </a:fld>
            <a:endParaRPr lang="en-US"/>
          </a:p>
        </p:txBody>
      </p:sp>
    </p:spTree>
    <p:extLst>
      <p:ext uri="{BB962C8B-B14F-4D97-AF65-F5344CB8AC3E}">
        <p14:creationId xmlns:p14="http://schemas.microsoft.com/office/powerpoint/2010/main" val="1699873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THIS INTO YOUR HEADS!</a:t>
            </a:r>
          </a:p>
          <a:p>
            <a:r>
              <a:rPr lang="en-US" dirty="0" smtClean="0"/>
              <a:t>This is your armor.  When you understand this, you cannot be beaten. </a:t>
            </a:r>
          </a:p>
          <a:p>
            <a:endParaRPr lang="en-US" dirty="0" smtClean="0"/>
          </a:p>
          <a:p>
            <a:r>
              <a:rPr lang="en-US" dirty="0" smtClean="0"/>
              <a:t>Protestant theology says we are all free to interpret the Bible as we see fit in our own way.  That belief will</a:t>
            </a:r>
            <a:r>
              <a:rPr lang="en-US" baseline="0" dirty="0" smtClean="0"/>
              <a:t> force them to concede that your interpretation is as at least as good as theirs.</a:t>
            </a:r>
            <a:r>
              <a:rPr lang="en-US" dirty="0" smtClean="0"/>
              <a:t> </a:t>
            </a:r>
          </a:p>
          <a:p>
            <a:endParaRPr lang="en-US" dirty="0" smtClean="0"/>
          </a:p>
          <a:p>
            <a:r>
              <a:rPr lang="en-US" dirty="0" smtClean="0"/>
              <a:t>John </a:t>
            </a:r>
            <a:r>
              <a:rPr lang="en-US" dirty="0" err="1" smtClean="0"/>
              <a:t>Marignoni</a:t>
            </a:r>
            <a:r>
              <a:rPr lang="en-US" dirty="0" smtClean="0"/>
              <a:t> says that with this understanding the best your opponent can hope for is a tie, and the worst you an suffer is a tie.</a:t>
            </a:r>
          </a:p>
          <a:p>
            <a:endParaRPr lang="en-US" dirty="0" smtClean="0"/>
          </a:p>
          <a:p>
            <a:r>
              <a:rPr lang="en-US" dirty="0" smtClean="0"/>
              <a:t>It can only come down to “well, that’s my interpretation.”</a:t>
            </a:r>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21</a:t>
            </a:fld>
            <a:endParaRPr lang="en-US"/>
          </a:p>
        </p:txBody>
      </p:sp>
    </p:spTree>
    <p:extLst>
      <p:ext uri="{BB962C8B-B14F-4D97-AF65-F5344CB8AC3E}">
        <p14:creationId xmlns:p14="http://schemas.microsoft.com/office/powerpoint/2010/main" val="4150534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was eight or ten years old I had to memorize 20 scriptures to earn the coveted “White Bible”… I can’t remember them</a:t>
            </a:r>
            <a:r>
              <a:rPr lang="en-US" baseline="0" dirty="0" smtClean="0"/>
              <a:t> now, but that’s the Protestant advantage.  They teach the scriptures, they memorize relevant passages, they are ready to defend their faith by heart and if you are not careful, they can intimidate you into submission.</a:t>
            </a:r>
            <a:br>
              <a:rPr lang="en-US" baseline="0" dirty="0" smtClean="0"/>
            </a:br>
            <a:r>
              <a:rPr lang="en-US" baseline="0" dirty="0" smtClean="0"/>
              <a:t/>
            </a:r>
            <a:br>
              <a:rPr lang="en-US" baseline="0" dirty="0" smtClean="0"/>
            </a:br>
            <a:r>
              <a:rPr lang="en-US" baseline="0" dirty="0" smtClean="0"/>
              <a:t>We don’t read the bible enough in that sense, and you could find yourself in an embarrassing position of not having an answer to “Where is that in the Bible?”</a:t>
            </a:r>
          </a:p>
        </p:txBody>
      </p:sp>
      <p:sp>
        <p:nvSpPr>
          <p:cNvPr id="4" name="Slide Number Placeholder 3"/>
          <p:cNvSpPr>
            <a:spLocks noGrp="1"/>
          </p:cNvSpPr>
          <p:nvPr>
            <p:ph type="sldNum" sz="quarter" idx="10"/>
          </p:nvPr>
        </p:nvSpPr>
        <p:spPr/>
        <p:txBody>
          <a:bodyPr/>
          <a:lstStyle/>
          <a:p>
            <a:fld id="{C34CA0F7-CFDF-41BE-8D54-A86AC7FEC8BF}" type="slidenum">
              <a:rPr lang="en-US" smtClean="0"/>
              <a:t>22</a:t>
            </a:fld>
            <a:endParaRPr lang="en-US"/>
          </a:p>
        </p:txBody>
      </p:sp>
    </p:spTree>
    <p:extLst>
      <p:ext uri="{BB962C8B-B14F-4D97-AF65-F5344CB8AC3E}">
        <p14:creationId xmlns:p14="http://schemas.microsoft.com/office/powerpoint/2010/main" val="1866069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don’t read the bible enough in that sense, although in another lesion I’ll go over just how much we really do read the Bible.  </a:t>
            </a:r>
          </a:p>
          <a:p>
            <a:r>
              <a:rPr lang="en-US" baseline="0" dirty="0" smtClean="0"/>
              <a:t>And that’s a real surprise for most Protestants. (for instance, there are over 227 scripture references in the mass alone.)</a:t>
            </a:r>
          </a:p>
          <a:p>
            <a:endParaRPr lang="en-US" baseline="0" dirty="0" smtClean="0"/>
          </a:p>
          <a:p>
            <a:r>
              <a:rPr lang="en-US" b="1" i="1" baseline="0" dirty="0" smtClean="0"/>
              <a:t>DO NOT BE AFRAID TO SAY I DON’T KNOW!</a:t>
            </a:r>
          </a:p>
          <a:p>
            <a:endParaRPr lang="en-US" baseline="0" dirty="0" smtClean="0"/>
          </a:p>
          <a:p>
            <a:r>
              <a:rPr lang="en-US" b="1" dirty="0" smtClean="0"/>
              <a:t>Then say, “But I’ll find out and get back to you.”</a:t>
            </a:r>
            <a:endParaRPr lang="en-US" b="1" dirty="0"/>
          </a:p>
        </p:txBody>
      </p:sp>
      <p:sp>
        <p:nvSpPr>
          <p:cNvPr id="4" name="Slide Number Placeholder 3"/>
          <p:cNvSpPr>
            <a:spLocks noGrp="1"/>
          </p:cNvSpPr>
          <p:nvPr>
            <p:ph type="sldNum" sz="quarter" idx="10"/>
          </p:nvPr>
        </p:nvSpPr>
        <p:spPr/>
        <p:txBody>
          <a:bodyPr/>
          <a:lstStyle/>
          <a:p>
            <a:fld id="{C34CA0F7-CFDF-41BE-8D54-A86AC7FEC8BF}" type="slidenum">
              <a:rPr lang="en-US" smtClean="0"/>
              <a:t>23</a:t>
            </a:fld>
            <a:endParaRPr lang="en-US"/>
          </a:p>
        </p:txBody>
      </p:sp>
    </p:spTree>
    <p:extLst>
      <p:ext uri="{BB962C8B-B14F-4D97-AF65-F5344CB8AC3E}">
        <p14:creationId xmlns:p14="http://schemas.microsoft.com/office/powerpoint/2010/main" val="1057318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strategic retreat, just REMEMBER THIS:</a:t>
            </a:r>
          </a:p>
          <a:p>
            <a:endParaRPr lang="en-US" dirty="0" smtClean="0"/>
          </a:p>
          <a:p>
            <a:r>
              <a:rPr lang="en-US" sz="1200" b="0" i="0" dirty="0" smtClean="0">
                <a:solidFill>
                  <a:schemeClr val="accent4"/>
                </a:solidFill>
                <a:latin typeface="Trebuchet MS" panose="020B0603020202020204" pitchFamily="34" charset="0"/>
              </a:rPr>
              <a:t>There is </a:t>
            </a:r>
            <a:r>
              <a:rPr lang="en-US" sz="1200" b="1" i="1" dirty="0" smtClean="0">
                <a:solidFill>
                  <a:schemeClr val="accent4"/>
                </a:solidFill>
                <a:latin typeface="Trebuchet MS" panose="020B0603020202020204" pitchFamily="34" charset="0"/>
              </a:rPr>
              <a:t>NOTHING</a:t>
            </a:r>
            <a:r>
              <a:rPr lang="en-US" sz="1200" dirty="0" smtClean="0">
                <a:latin typeface="Trebuchet MS" panose="020B0603020202020204" pitchFamily="34" charset="0"/>
              </a:rPr>
              <a:t> in the Bible that contradicts </a:t>
            </a:r>
            <a:r>
              <a:rPr lang="en-US" sz="1200" b="1" i="1" dirty="0" smtClean="0">
                <a:solidFill>
                  <a:schemeClr val="accent4"/>
                </a:solidFill>
                <a:latin typeface="Trebuchet MS" panose="020B0603020202020204" pitchFamily="34" charset="0"/>
              </a:rPr>
              <a:t>ANY</a:t>
            </a:r>
            <a:r>
              <a:rPr lang="en-US" sz="1200" b="1" i="1" dirty="0" smtClean="0">
                <a:latin typeface="Trebuchet MS" panose="020B0603020202020204" pitchFamily="34" charset="0"/>
              </a:rPr>
              <a:t> </a:t>
            </a:r>
            <a:r>
              <a:rPr lang="en-US" sz="1200" dirty="0" smtClean="0">
                <a:latin typeface="Trebuchet MS" panose="020B0603020202020204" pitchFamily="34" charset="0"/>
              </a:rPr>
              <a:t>of the teachings of the Catholic Church.</a:t>
            </a:r>
          </a:p>
          <a:p>
            <a:endParaRPr lang="en-US" sz="1200" dirty="0" smtClean="0">
              <a:latin typeface="Trebuchet MS" panose="020B0603020202020204" pitchFamily="34" charset="0"/>
            </a:endParaRPr>
          </a:p>
          <a:p>
            <a:r>
              <a:rPr lang="en-US" sz="1200" b="0" i="0" dirty="0" smtClean="0">
                <a:solidFill>
                  <a:schemeClr val="accent4"/>
                </a:solidFill>
                <a:latin typeface="Trebuchet MS" panose="020B0603020202020204" pitchFamily="34" charset="0"/>
              </a:rPr>
              <a:t>And there is </a:t>
            </a:r>
            <a:r>
              <a:rPr lang="en-US" sz="1200" b="1" i="1" dirty="0" smtClean="0">
                <a:solidFill>
                  <a:schemeClr val="accent4"/>
                </a:solidFill>
                <a:latin typeface="Trebuchet MS" panose="020B0603020202020204" pitchFamily="34" charset="0"/>
              </a:rPr>
              <a:t>NOTHING</a:t>
            </a:r>
            <a:r>
              <a:rPr lang="en-US" sz="1200" dirty="0" smtClean="0">
                <a:latin typeface="Trebuchet MS" panose="020B0603020202020204" pitchFamily="34" charset="0"/>
              </a:rPr>
              <a:t> in the teachings of the Catholic Church that contradicts </a:t>
            </a:r>
            <a:r>
              <a:rPr lang="en-US" sz="1200" b="1" i="1" dirty="0" smtClean="0">
                <a:solidFill>
                  <a:schemeClr val="accent4"/>
                </a:solidFill>
                <a:latin typeface="Trebuchet MS" panose="020B0603020202020204" pitchFamily="34" charset="0"/>
              </a:rPr>
              <a:t>ANYTING</a:t>
            </a:r>
            <a:r>
              <a:rPr lang="en-US" sz="1200" dirty="0" smtClean="0">
                <a:latin typeface="Trebuchet MS" panose="020B0603020202020204" pitchFamily="34" charset="0"/>
              </a:rPr>
              <a:t> in the Bible.</a:t>
            </a:r>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24</a:t>
            </a:fld>
            <a:endParaRPr lang="en-US"/>
          </a:p>
        </p:txBody>
      </p:sp>
    </p:spTree>
    <p:extLst>
      <p:ext uri="{BB962C8B-B14F-4D97-AF65-F5344CB8AC3E}">
        <p14:creationId xmlns:p14="http://schemas.microsoft.com/office/powerpoint/2010/main" val="2158328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sz="1200" dirty="0" smtClean="0">
                <a:latin typeface="Trebuchet MS" panose="020B0603020202020204" pitchFamily="34" charset="0"/>
              </a:rPr>
              <a:t>Now you have the advantage.</a:t>
            </a:r>
          </a:p>
          <a:p>
            <a:pPr>
              <a:spcAft>
                <a:spcPts val="1800"/>
              </a:spcAft>
            </a:pPr>
            <a:endParaRPr lang="en-US" sz="1200" dirty="0" smtClean="0">
              <a:latin typeface="Trebuchet MS" panose="020B0603020202020204" pitchFamily="34" charset="0"/>
            </a:endParaRPr>
          </a:p>
          <a:p>
            <a:pPr>
              <a:spcAft>
                <a:spcPts val="1800"/>
              </a:spcAft>
            </a:pPr>
            <a:r>
              <a:rPr lang="en-US" sz="1200" dirty="0" smtClean="0">
                <a:latin typeface="Trebuchet MS" panose="020B0603020202020204" pitchFamily="34" charset="0"/>
              </a:rPr>
              <a:t>Find out and </a:t>
            </a:r>
            <a:r>
              <a:rPr lang="en-US" sz="1200" b="1" i="1" dirty="0" smtClean="0">
                <a:solidFill>
                  <a:schemeClr val="accent4"/>
                </a:solidFill>
                <a:latin typeface="Trebuchet MS" panose="020B0603020202020204" pitchFamily="34" charset="0"/>
              </a:rPr>
              <a:t>GET BACK TO THEM!</a:t>
            </a:r>
          </a:p>
          <a:p>
            <a:pPr>
              <a:spcAft>
                <a:spcPts val="1800"/>
              </a:spcAft>
            </a:pPr>
            <a:r>
              <a:rPr lang="en-US" sz="1200" dirty="0" smtClean="0">
                <a:latin typeface="Trebuchet MS" panose="020B0603020202020204" pitchFamily="34" charset="0"/>
              </a:rPr>
              <a:t>You can look it up.  Do the research, find a talk by Scott Hahn or John </a:t>
            </a:r>
            <a:r>
              <a:rPr lang="en-US" sz="1200" dirty="0" err="1" smtClean="0">
                <a:latin typeface="Trebuchet MS" panose="020B0603020202020204" pitchFamily="34" charset="0"/>
              </a:rPr>
              <a:t>Martignoni</a:t>
            </a:r>
            <a:r>
              <a:rPr lang="en-US" sz="1200" dirty="0" smtClean="0">
                <a:latin typeface="Trebuchet MS" panose="020B0603020202020204" pitchFamily="34" charset="0"/>
              </a:rPr>
              <a:t> and give it to them.  </a:t>
            </a:r>
          </a:p>
          <a:p>
            <a:pPr>
              <a:spcAft>
                <a:spcPts val="1800"/>
              </a:spcAft>
            </a:pPr>
            <a:r>
              <a:rPr lang="en-US" sz="1200" dirty="0" smtClean="0">
                <a:latin typeface="Trebuchet MS" panose="020B0603020202020204" pitchFamily="34" charset="0"/>
              </a:rPr>
              <a:t>You have all the answers backed by the “</a:t>
            </a:r>
            <a:r>
              <a:rPr lang="en-US" sz="1200" i="1" dirty="0" smtClean="0"/>
              <a:t>the church of the living God, the </a:t>
            </a:r>
            <a:r>
              <a:rPr lang="en-US" sz="1200" b="1" i="1" dirty="0" smtClean="0">
                <a:solidFill>
                  <a:schemeClr val="accent4"/>
                </a:solidFill>
              </a:rPr>
              <a:t>pillar and foundation of truth</a:t>
            </a:r>
            <a:r>
              <a:rPr lang="en-US" sz="1200" i="1" dirty="0" smtClean="0">
                <a:solidFill>
                  <a:schemeClr val="accent4"/>
                </a:solidFill>
              </a:rPr>
              <a:t>.</a:t>
            </a:r>
            <a:r>
              <a:rPr lang="en-US" sz="1200" i="1" dirty="0" smtClean="0"/>
              <a:t>”</a:t>
            </a:r>
          </a:p>
          <a:p>
            <a:endParaRPr lang="en-US" dirty="0" smtClean="0"/>
          </a:p>
          <a:p>
            <a:r>
              <a:rPr lang="en-US" dirty="0" smtClean="0"/>
              <a:t>But </a:t>
            </a:r>
            <a:r>
              <a:rPr lang="en-US" b="1" i="1" dirty="0" smtClean="0"/>
              <a:t>ALWAYS GET BACK TO THEM!</a:t>
            </a:r>
          </a:p>
          <a:p>
            <a:r>
              <a:rPr lang="en-US" dirty="0" smtClean="0"/>
              <a:t>I got into a discussion with a guy at the</a:t>
            </a:r>
            <a:r>
              <a:rPr lang="en-US" baseline="0" dirty="0" smtClean="0"/>
              <a:t> Rally for Life down in Columbia a few years ago.</a:t>
            </a:r>
          </a:p>
          <a:p>
            <a:r>
              <a:rPr lang="en-US" dirty="0" smtClean="0"/>
              <a:t>I made</a:t>
            </a:r>
            <a:r>
              <a:rPr lang="en-US" baseline="0" dirty="0" smtClean="0"/>
              <a:t> the mistake once of giving the guy my e-mail address but not getting his… </a:t>
            </a:r>
          </a:p>
          <a:p>
            <a:r>
              <a:rPr lang="en-US" baseline="0" dirty="0" smtClean="0"/>
              <a:t>He told me he would send me his e-mail and finish the discussion but he never did.</a:t>
            </a:r>
          </a:p>
          <a:p>
            <a:r>
              <a:rPr lang="en-US" baseline="0" dirty="0" smtClean="0"/>
              <a:t>I imagine he told some friend of his about his discussion with a Catholic and the friend probably told him to drop it</a:t>
            </a:r>
          </a:p>
          <a:p>
            <a:endParaRPr lang="en-US" baseline="0" dirty="0" smtClean="0"/>
          </a:p>
          <a:p>
            <a:r>
              <a:rPr lang="en-US" baseline="0" dirty="0" smtClean="0"/>
              <a:t>I never could finish what I had to say to him and I’ve regretted it ever since.  </a:t>
            </a:r>
          </a:p>
          <a:p>
            <a:r>
              <a:rPr lang="en-US" baseline="0" dirty="0" smtClean="0"/>
              <a:t>I hope what I did tell him might have sparked some interest, but I will never know.</a:t>
            </a:r>
          </a:p>
          <a:p>
            <a:endParaRPr lang="en-US" baseline="0" dirty="0" smtClean="0"/>
          </a:p>
          <a:p>
            <a:r>
              <a:rPr lang="en-US" b="1" i="1" baseline="0" dirty="0" smtClean="0"/>
              <a:t>ALWAYS GET BACK TO THEM!</a:t>
            </a:r>
            <a:endParaRPr lang="en-US" b="1" i="1" dirty="0"/>
          </a:p>
        </p:txBody>
      </p:sp>
      <p:sp>
        <p:nvSpPr>
          <p:cNvPr id="4" name="Slide Number Placeholder 3"/>
          <p:cNvSpPr>
            <a:spLocks noGrp="1"/>
          </p:cNvSpPr>
          <p:nvPr>
            <p:ph type="sldNum" sz="quarter" idx="10"/>
          </p:nvPr>
        </p:nvSpPr>
        <p:spPr/>
        <p:txBody>
          <a:bodyPr/>
          <a:lstStyle/>
          <a:p>
            <a:fld id="{C34CA0F7-CFDF-41BE-8D54-A86AC7FEC8BF}" type="slidenum">
              <a:rPr lang="en-US" smtClean="0"/>
              <a:t>25</a:t>
            </a:fld>
            <a:endParaRPr lang="en-US"/>
          </a:p>
        </p:txBody>
      </p:sp>
    </p:spTree>
    <p:extLst>
      <p:ext uri="{BB962C8B-B14F-4D97-AF65-F5344CB8AC3E}">
        <p14:creationId xmlns:p14="http://schemas.microsoft.com/office/powerpoint/2010/main" val="2516605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 many misconceptions about the Catholic Church I couldn’t possibly touch on them</a:t>
            </a:r>
            <a:r>
              <a:rPr lang="en-US" baseline="0" dirty="0" smtClean="0"/>
              <a:t> all.</a:t>
            </a:r>
          </a:p>
          <a:p>
            <a:endParaRPr lang="en-US" baseline="0" dirty="0" smtClean="0"/>
          </a:p>
          <a:p>
            <a:r>
              <a:rPr lang="en-US" baseline="0" dirty="0" smtClean="0"/>
              <a:t>I have to warn you here about painting Protestants with too wide a brush.  </a:t>
            </a:r>
          </a:p>
          <a:p>
            <a:endParaRPr lang="en-US" baseline="0" dirty="0" smtClean="0"/>
          </a:p>
          <a:p>
            <a:r>
              <a:rPr lang="en-US" baseline="0" dirty="0" smtClean="0"/>
              <a:t>Be careful that you don’t say “Protestants believe this, or Protestants do that” Unless you’ve been there, you know as little about their beliefs as they know about yours and even within same denominations beliefs can greatly vary.</a:t>
            </a:r>
          </a:p>
          <a:p>
            <a:endParaRPr lang="en-US" baseline="0" dirty="0" smtClean="0"/>
          </a:p>
          <a:p>
            <a:r>
              <a:rPr lang="en-US" baseline="0" dirty="0" smtClean="0"/>
              <a:t>I was raised Presbyterian like Scott </a:t>
            </a:r>
            <a:r>
              <a:rPr lang="en-US" baseline="0" dirty="0" err="1" smtClean="0"/>
              <a:t>Hahan</a:t>
            </a:r>
            <a:r>
              <a:rPr lang="en-US" baseline="0" dirty="0" smtClean="0"/>
              <a:t>, but I was NEVER taught that the Catholic Church was wrong or misguided in any way.  </a:t>
            </a:r>
          </a:p>
          <a:p>
            <a:endParaRPr lang="en-US" baseline="0" dirty="0" smtClean="0"/>
          </a:p>
          <a:p>
            <a:r>
              <a:rPr lang="en-US" baseline="0" dirty="0" smtClean="0"/>
              <a:t>Before I converted I attended a bible Study with my wife, given by a Priest, a professor of biblical history at a local seminary.  It was a fascinating study but he continuously said “Protestants believe this, or Protestants do that.” until I finally had to speak up and say “Excuse me, I’m Protestant and I was NEVER taught that.”</a:t>
            </a:r>
          </a:p>
          <a:p>
            <a:endParaRPr lang="en-US" baseline="0" dirty="0" smtClean="0"/>
          </a:p>
          <a:p>
            <a:r>
              <a:rPr lang="en-US" baseline="0" dirty="0" smtClean="0"/>
              <a:t>So ask questions, ask them what they believe when they question you...</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26</a:t>
            </a:fld>
            <a:endParaRPr lang="en-US"/>
          </a:p>
        </p:txBody>
      </p:sp>
    </p:spTree>
    <p:extLst>
      <p:ext uri="{BB962C8B-B14F-4D97-AF65-F5344CB8AC3E}">
        <p14:creationId xmlns:p14="http://schemas.microsoft.com/office/powerpoint/2010/main" val="743214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remember to answer with gentleness and reverence.</a:t>
            </a:r>
            <a:endParaRPr lang="en-US" dirty="0" smtClean="0"/>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27</a:t>
            </a:fld>
            <a:endParaRPr lang="en-US"/>
          </a:p>
        </p:txBody>
      </p:sp>
    </p:spTree>
    <p:extLst>
      <p:ext uri="{BB962C8B-B14F-4D97-AF65-F5344CB8AC3E}">
        <p14:creationId xmlns:p14="http://schemas.microsoft.com/office/powerpoint/2010/main" val="1551260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sz="1200" dirty="0" smtClean="0">
                <a:latin typeface="Trebuchet MS" panose="020B0603020202020204" pitchFamily="34" charset="0"/>
              </a:rPr>
              <a:t>Let’s start with a simple topic that has some easily justifiable answers: The Ten Commandments.</a:t>
            </a:r>
          </a:p>
          <a:p>
            <a:pPr>
              <a:spcAft>
                <a:spcPts val="1800"/>
              </a:spcAft>
            </a:pPr>
            <a:endParaRPr lang="en-US" sz="1200" dirty="0" smtClean="0">
              <a:latin typeface="Trebuchet MS" panose="020B0603020202020204" pitchFamily="34" charset="0"/>
            </a:endParaRPr>
          </a:p>
          <a:p>
            <a:pPr>
              <a:spcAft>
                <a:spcPts val="1800"/>
              </a:spcAft>
            </a:pPr>
            <a:r>
              <a:rPr lang="en-US" sz="1200" dirty="0" smtClean="0">
                <a:latin typeface="Trebuchet MS" panose="020B0603020202020204" pitchFamily="34" charset="0"/>
              </a:rPr>
              <a:t>Now, there are so</a:t>
            </a:r>
            <a:r>
              <a:rPr lang="en-US" sz="1200" baseline="0" dirty="0" smtClean="0">
                <a:latin typeface="Trebuchet MS" panose="020B0603020202020204" pitchFamily="34" charset="0"/>
              </a:rPr>
              <a:t> many other ramifications that this topic has, and so much that you can research, and discuss, but I’m going to talk about a common misconception between Protestants and Catholics that is a basis for disagreement between us and how to present the Catholic side..</a:t>
            </a:r>
            <a:endParaRPr lang="en-US" sz="1200" dirty="0" smtClean="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28</a:t>
            </a:fld>
            <a:endParaRPr lang="en-US"/>
          </a:p>
        </p:txBody>
      </p:sp>
    </p:spTree>
    <p:extLst>
      <p:ext uri="{BB962C8B-B14F-4D97-AF65-F5344CB8AC3E}">
        <p14:creationId xmlns:p14="http://schemas.microsoft.com/office/powerpoint/2010/main" val="3819410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common misunderstanding between Catholics and Protestants is the order</a:t>
            </a:r>
            <a:r>
              <a:rPr lang="en-US" baseline="0" dirty="0" smtClean="0"/>
              <a:t> and content of the ten commandments, the chief issue being the practice of worshiping idols.</a:t>
            </a:r>
          </a:p>
          <a:p>
            <a:endParaRPr lang="en-US" baseline="0" dirty="0" smtClean="0"/>
          </a:p>
          <a:p>
            <a:r>
              <a:rPr lang="en-US" baseline="0" dirty="0" smtClean="0"/>
              <a:t>Protestants claim that the Catholic Church threw out the second commandment because it did not agree with their practice of worshiping idols.</a:t>
            </a:r>
          </a:p>
          <a:p>
            <a:endParaRPr lang="en-US" baseline="0" dirty="0" smtClean="0"/>
          </a:p>
          <a:p>
            <a:r>
              <a:rPr lang="en-US" baseline="0" dirty="0" smtClean="0"/>
              <a:t>Some Catholics claim that Protestants specifically reorganized the first commandment to prove scripturally that Catholics worship idols.</a:t>
            </a:r>
          </a:p>
          <a:p>
            <a:endParaRPr lang="en-US" baseline="0" dirty="0" smtClean="0"/>
          </a:p>
          <a:p>
            <a:r>
              <a:rPr lang="en-US" baseline="0" dirty="0" smtClean="0"/>
              <a:t>Both statements are completely false.  </a:t>
            </a:r>
          </a:p>
          <a:p>
            <a:endParaRPr lang="en-US" baseline="0" dirty="0" smtClean="0"/>
          </a:p>
          <a:p>
            <a:r>
              <a:rPr lang="en-US" baseline="0" dirty="0" smtClean="0"/>
              <a:t>First, the Lutheran Church was the first church to protest Catholicism and split from the Catholic Church and while Luther eventually did throw out seven books of the Old Testament, and rearranged a bit of text to better suit his personal beliefs, he did not change the Ten Commandments and in fact, the Lutheran Church today holds to the same order and listing of the Commandments as the Catholic Church.</a:t>
            </a:r>
          </a:p>
        </p:txBody>
      </p:sp>
      <p:sp>
        <p:nvSpPr>
          <p:cNvPr id="4" name="Slide Number Placeholder 3"/>
          <p:cNvSpPr>
            <a:spLocks noGrp="1"/>
          </p:cNvSpPr>
          <p:nvPr>
            <p:ph type="sldNum" sz="quarter" idx="10"/>
          </p:nvPr>
        </p:nvSpPr>
        <p:spPr/>
        <p:txBody>
          <a:bodyPr/>
          <a:lstStyle/>
          <a:p>
            <a:fld id="{C34CA0F7-CFDF-41BE-8D54-A86AC7FEC8BF}" type="slidenum">
              <a:rPr lang="en-US" smtClean="0"/>
              <a:t>29</a:t>
            </a:fld>
            <a:endParaRPr lang="en-US"/>
          </a:p>
        </p:txBody>
      </p:sp>
    </p:spTree>
    <p:extLst>
      <p:ext uri="{BB962C8B-B14F-4D97-AF65-F5344CB8AC3E}">
        <p14:creationId xmlns:p14="http://schemas.microsoft.com/office/powerpoint/2010/main" val="592406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popular, abbreviated versions of the ten commandments as outlined by the</a:t>
            </a:r>
            <a:r>
              <a:rPr lang="en-US" baseline="0" dirty="0" smtClean="0"/>
              <a:t> Catholics Church and as popularized by most Protestant Churches after their split from Luther.</a:t>
            </a:r>
          </a:p>
          <a:p>
            <a:endParaRPr lang="en-US" baseline="0" dirty="0" smtClean="0"/>
          </a:p>
          <a:p>
            <a:r>
              <a:rPr lang="en-US" baseline="0" dirty="0" smtClean="0"/>
              <a:t>The two major differences are in red.</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30</a:t>
            </a:fld>
            <a:endParaRPr lang="en-US"/>
          </a:p>
        </p:txBody>
      </p:sp>
    </p:spTree>
    <p:extLst>
      <p:ext uri="{BB962C8B-B14F-4D97-AF65-F5344CB8AC3E}">
        <p14:creationId xmlns:p14="http://schemas.microsoft.com/office/powerpoint/2010/main" val="106740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the</a:t>
            </a:r>
            <a:r>
              <a:rPr lang="en-US" baseline="0" dirty="0" smtClean="0"/>
              <a:t> guy who questions everything.  I don’t believe it until I have researched it and am certain that whatever is said is truth or stupidity.</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4</a:t>
            </a:fld>
            <a:endParaRPr lang="en-US"/>
          </a:p>
        </p:txBody>
      </p:sp>
    </p:spTree>
    <p:extLst>
      <p:ext uri="{BB962C8B-B14F-4D97-AF65-F5344CB8AC3E}">
        <p14:creationId xmlns:p14="http://schemas.microsoft.com/office/powerpoint/2010/main" val="837127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compare the scripture that contains the ten commandments as Moses brought them down from the mountain from God.</a:t>
            </a:r>
          </a:p>
          <a:p>
            <a:endParaRPr lang="en-US" dirty="0" smtClean="0"/>
          </a:p>
          <a:p>
            <a:r>
              <a:rPr lang="en-US" dirty="0" smtClean="0"/>
              <a:t>This is the first recording</a:t>
            </a:r>
            <a:r>
              <a:rPr lang="en-US" baseline="0" dirty="0" smtClean="0"/>
              <a:t> of the commandments from </a:t>
            </a:r>
            <a:r>
              <a:rPr lang="en-US" b="1" baseline="0" dirty="0" smtClean="0">
                <a:solidFill>
                  <a:srgbClr val="FF0000"/>
                </a:solidFill>
              </a:rPr>
              <a:t>Exodus 20</a:t>
            </a:r>
          </a:p>
          <a:p>
            <a:endParaRPr lang="en-US" dirty="0" smtClean="0"/>
          </a:p>
          <a:p>
            <a:r>
              <a:rPr lang="en-US" dirty="0" smtClean="0"/>
              <a:t>These are copied directly out of</a:t>
            </a:r>
            <a:r>
              <a:rPr lang="en-US" baseline="0" dirty="0" smtClean="0"/>
              <a:t> the United States Conference of Catholic Bishops on-line Bible, the </a:t>
            </a:r>
            <a:r>
              <a:rPr lang="en-US" b="1" baseline="0" dirty="0" smtClean="0"/>
              <a:t>New American Bible, Revised Edition </a:t>
            </a:r>
            <a:r>
              <a:rPr lang="en-US" baseline="0" dirty="0" smtClean="0"/>
              <a:t>and the Protestant </a:t>
            </a:r>
            <a:r>
              <a:rPr lang="en-US" b="1" baseline="0" dirty="0" smtClean="0"/>
              <a:t>Authorized King James Version.</a:t>
            </a:r>
            <a:endParaRPr lang="en-US" b="1" dirty="0" smtClean="0"/>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31</a:t>
            </a:fld>
            <a:endParaRPr lang="en-US"/>
          </a:p>
        </p:txBody>
      </p:sp>
    </p:spTree>
    <p:extLst>
      <p:ext uri="{BB962C8B-B14F-4D97-AF65-F5344CB8AC3E}">
        <p14:creationId xmlns:p14="http://schemas.microsoft.com/office/powerpoint/2010/main" val="256734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except for obvious differences in language, the verses are identical in content.</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32</a:t>
            </a:fld>
            <a:endParaRPr lang="en-US"/>
          </a:p>
        </p:txBody>
      </p:sp>
    </p:spTree>
    <p:extLst>
      <p:ext uri="{BB962C8B-B14F-4D97-AF65-F5344CB8AC3E}">
        <p14:creationId xmlns:p14="http://schemas.microsoft.com/office/powerpoint/2010/main" val="3174130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second recorded listing of the ten commandments as found in </a:t>
            </a:r>
            <a:r>
              <a:rPr lang="en-US" b="1" dirty="0" smtClean="0"/>
              <a:t>Deuteronomy 5:6-21</a:t>
            </a:r>
            <a:r>
              <a:rPr lang="en-US" dirty="0" smtClean="0"/>
              <a:t> from the </a:t>
            </a:r>
            <a:r>
              <a:rPr lang="en-US" b="1" dirty="0" smtClean="0"/>
              <a:t>King James Bible</a:t>
            </a:r>
            <a:r>
              <a:rPr lang="en-US" dirty="0" smtClean="0"/>
              <a:t>.</a:t>
            </a:r>
          </a:p>
          <a:p>
            <a:r>
              <a:rPr lang="en-US" dirty="0" smtClean="0"/>
              <a:t>If you look this up in your Catholic Bible, you will find that it is virtually identical as well. </a:t>
            </a:r>
          </a:p>
          <a:p>
            <a:endParaRPr lang="en-US" dirty="0" smtClean="0"/>
          </a:p>
          <a:p>
            <a:r>
              <a:rPr lang="en-US" dirty="0" smtClean="0"/>
              <a:t>It is here that Catholics divided coveting between a man’s wife and hid</a:t>
            </a:r>
            <a:r>
              <a:rPr lang="en-US" baseline="0" dirty="0" smtClean="0"/>
              <a:t> property.</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33</a:t>
            </a:fld>
            <a:endParaRPr lang="en-US"/>
          </a:p>
        </p:txBody>
      </p:sp>
    </p:spTree>
    <p:extLst>
      <p:ext uri="{BB962C8B-B14F-4D97-AF65-F5344CB8AC3E}">
        <p14:creationId xmlns:p14="http://schemas.microsoft.com/office/powerpoint/2010/main" val="2487563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Chapters and verses were not added until 1227 with no particular authoritative basis by The Archbishop of Canterbury, Stephen Langton simply for the</a:t>
            </a:r>
            <a:r>
              <a:rPr lang="en-US" baseline="0" dirty="0" smtClean="0"/>
              <a:t> convenience of finding certain passages with ease.</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34</a:t>
            </a:fld>
            <a:endParaRPr lang="en-US"/>
          </a:p>
        </p:txBody>
      </p:sp>
    </p:spTree>
    <p:extLst>
      <p:ext uri="{BB962C8B-B14F-4D97-AF65-F5344CB8AC3E}">
        <p14:creationId xmlns:p14="http://schemas.microsoft.com/office/powerpoint/2010/main" val="1709161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1800"/>
              </a:spcAft>
              <a:buClrTx/>
              <a:buSzTx/>
              <a:buFontTx/>
              <a:buNone/>
              <a:tabLst/>
              <a:defRPr/>
            </a:pPr>
            <a:r>
              <a:rPr lang="en-US" sz="1200" dirty="0" smtClean="0">
                <a:latin typeface="Trebuchet MS" panose="020B0603020202020204" pitchFamily="34" charset="0"/>
              </a:rPr>
              <a:t>In Exodus 20:2-17 and in </a:t>
            </a:r>
            <a:r>
              <a:rPr lang="en-US" dirty="0" smtClean="0">
                <a:solidFill>
                  <a:schemeClr val="accent4"/>
                </a:solidFill>
                <a:latin typeface="Trebuchet MS" panose="020B0603020202020204" pitchFamily="34" charset="0"/>
              </a:rPr>
              <a:t>Deuteronomy 5:6-21 </a:t>
            </a:r>
            <a:r>
              <a:rPr lang="en-US" sz="1200" dirty="0" smtClean="0">
                <a:latin typeface="Trebuchet MS" panose="020B0603020202020204" pitchFamily="34" charset="0"/>
              </a:rPr>
              <a:t>there are</a:t>
            </a:r>
            <a:r>
              <a:rPr lang="en-US" sz="1200" baseline="0" dirty="0" smtClean="0">
                <a:latin typeface="Trebuchet MS" panose="020B0603020202020204" pitchFamily="34" charset="0"/>
              </a:rPr>
              <a:t> 16 verses </a:t>
            </a:r>
            <a:r>
              <a:rPr lang="en-US" sz="1200" dirty="0" smtClean="0">
                <a:latin typeface="Trebuchet MS" panose="020B0603020202020204" pitchFamily="34" charset="0"/>
              </a:rPr>
              <a:t>comprised of the following.</a:t>
            </a:r>
          </a:p>
          <a:p>
            <a:pPr>
              <a:spcAft>
                <a:spcPts val="1800"/>
              </a:spcAft>
            </a:pPr>
            <a:endParaRPr lang="en-US" sz="1200" dirty="0" smtClean="0">
              <a:latin typeface="Trebuchet MS" panose="020B0603020202020204" pitchFamily="34" charset="0"/>
            </a:endParaRPr>
          </a:p>
          <a:p>
            <a:pPr>
              <a:spcAft>
                <a:spcPts val="1800"/>
              </a:spcAft>
            </a:pPr>
            <a:r>
              <a:rPr lang="en-US" sz="1200" b="1" dirty="0" smtClean="0">
                <a:latin typeface="Trebuchet MS" panose="020B0603020202020204" pitchFamily="34" charset="0"/>
              </a:rPr>
              <a:t>5 statements:</a:t>
            </a:r>
          </a:p>
          <a:p>
            <a:pPr marL="171450" indent="-171450">
              <a:spcAft>
                <a:spcPts val="600"/>
              </a:spcAft>
              <a:buFont typeface="Arial" panose="020B0604020202020204" pitchFamily="34" charset="0"/>
              <a:buChar char="•"/>
            </a:pPr>
            <a:r>
              <a:rPr lang="en-US" sz="1200" dirty="0" smtClean="0">
                <a:latin typeface="Trebuchet MS" panose="020B0603020202020204" pitchFamily="34" charset="0"/>
              </a:rPr>
              <a:t>I am the LORD your God, who brought you out of the land of Egypt, out of the house of slavery. </a:t>
            </a:r>
          </a:p>
          <a:p>
            <a:pPr marL="171450" indent="-171450">
              <a:spcAft>
                <a:spcPts val="600"/>
              </a:spcAft>
              <a:buFont typeface="Arial" panose="020B0604020202020204" pitchFamily="34" charset="0"/>
              <a:buChar char="•"/>
            </a:pPr>
            <a:r>
              <a:rPr lang="en-US" sz="1200" dirty="0" smtClean="0">
                <a:latin typeface="Trebuchet MS" panose="020B0603020202020204" pitchFamily="34" charset="0"/>
              </a:rPr>
              <a:t>For I, the LORD, your God, am a jealous God, inflicting punishment for their ancestors’ wickedness on the children of those who hate me, down to the third and fourth generation; </a:t>
            </a:r>
          </a:p>
          <a:p>
            <a:pPr marL="171450" indent="-171450">
              <a:spcAft>
                <a:spcPts val="600"/>
              </a:spcAft>
              <a:buFont typeface="Arial" panose="020B0604020202020204" pitchFamily="34" charset="0"/>
              <a:buChar char="•"/>
            </a:pPr>
            <a:r>
              <a:rPr lang="en-US" sz="1200" dirty="0" smtClean="0">
                <a:latin typeface="Trebuchet MS" panose="020B0603020202020204" pitchFamily="34" charset="0"/>
              </a:rPr>
              <a:t>but showing love down to the thousandth generation of those who love me and keep my commandments.</a:t>
            </a:r>
          </a:p>
          <a:p>
            <a:pPr marL="171450" indent="-171450">
              <a:spcAft>
                <a:spcPts val="500"/>
              </a:spcAft>
              <a:buFont typeface="Arial" panose="020B0604020202020204" pitchFamily="34" charset="0"/>
              <a:buChar char="•"/>
            </a:pPr>
            <a:r>
              <a:rPr lang="en-US" sz="1200" dirty="0" smtClean="0">
                <a:latin typeface="Trebuchet MS" panose="020B0603020202020204" pitchFamily="34" charset="0"/>
              </a:rPr>
              <a:t>six days you may labor and do all your work, </a:t>
            </a:r>
          </a:p>
          <a:p>
            <a:pPr marL="171450" indent="-171450">
              <a:spcAft>
                <a:spcPts val="500"/>
              </a:spcAft>
              <a:buFont typeface="Arial" panose="020B0604020202020204" pitchFamily="34" charset="0"/>
              <a:buChar char="•"/>
            </a:pPr>
            <a:r>
              <a:rPr lang="en-US" sz="1200" dirty="0" smtClean="0">
                <a:latin typeface="Trebuchet MS" panose="020B0603020202020204" pitchFamily="34" charset="0"/>
              </a:rPr>
              <a:t>but the seventh day is a Sabbath of the LORD your God. </a:t>
            </a:r>
          </a:p>
          <a:p>
            <a:pPr marL="0" indent="0">
              <a:spcAft>
                <a:spcPts val="600"/>
              </a:spcAft>
              <a:buFont typeface="+mj-lt"/>
              <a:buNone/>
            </a:pPr>
            <a:endParaRPr lang="en-US" sz="1200" dirty="0" smtClean="0">
              <a:latin typeface="Trebuchet MS" panose="020B0603020202020204" pitchFamily="34" charset="0"/>
            </a:endParaRPr>
          </a:p>
          <a:p>
            <a:pPr>
              <a:spcAft>
                <a:spcPts val="1800"/>
              </a:spcAft>
            </a:pPr>
            <a:r>
              <a:rPr lang="en-US" sz="1200" b="1" dirty="0" smtClean="0">
                <a:latin typeface="Trebuchet MS" panose="020B0603020202020204" pitchFamily="34" charset="0"/>
              </a:rPr>
              <a:t>1 Instruction</a:t>
            </a:r>
          </a:p>
          <a:p>
            <a:pPr marL="171450" marR="0" indent="-1714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1200" dirty="0" smtClean="0">
                <a:latin typeface="Trebuchet MS" panose="020B0603020202020204" pitchFamily="34" charset="0"/>
              </a:rPr>
              <a:t>You shall not do any work, either you, your son or your daughter, your male or female slave, your work animal, or the resident alien within your gates. </a:t>
            </a:r>
          </a:p>
          <a:p>
            <a:pPr>
              <a:spcAft>
                <a:spcPts val="1800"/>
              </a:spcAft>
            </a:pPr>
            <a:endParaRPr lang="en-US" sz="1200" dirty="0" smtClean="0">
              <a:latin typeface="Trebuchet MS" panose="020B0603020202020204" pitchFamily="34" charset="0"/>
            </a:endParaRPr>
          </a:p>
          <a:p>
            <a:pPr>
              <a:spcAft>
                <a:spcPts val="1800"/>
              </a:spcAft>
            </a:pPr>
            <a:r>
              <a:rPr lang="en-US" sz="1200" b="1" dirty="0" smtClean="0">
                <a:latin typeface="Trebuchet MS" panose="020B0603020202020204" pitchFamily="34" charset="0"/>
              </a:rPr>
              <a:t>1 explanation</a:t>
            </a:r>
          </a:p>
          <a:p>
            <a:pPr marL="171450" marR="0" indent="-1714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1200" dirty="0" smtClean="0">
                <a:latin typeface="Trebuchet MS" panose="020B0603020202020204" pitchFamily="34" charset="0"/>
              </a:rPr>
              <a:t>but on the seventh day he rested. That is why the LORD has blessed the Sabbath day and made it holy.</a:t>
            </a:r>
          </a:p>
          <a:p>
            <a:pPr>
              <a:spcAft>
                <a:spcPts val="1800"/>
              </a:spcAft>
            </a:pPr>
            <a:endParaRPr lang="en-US" sz="1200" dirty="0" smtClean="0">
              <a:latin typeface="Trebuchet MS" panose="020B0603020202020204" pitchFamily="34" charset="0"/>
            </a:endParaRPr>
          </a:p>
          <a:p>
            <a:pPr>
              <a:spcAft>
                <a:spcPts val="1800"/>
              </a:spcAft>
            </a:pPr>
            <a:r>
              <a:rPr lang="en-US" sz="1200" b="1" dirty="0" smtClean="0">
                <a:latin typeface="Trebuchet MS" panose="020B0603020202020204" pitchFamily="34" charset="0"/>
              </a:rPr>
              <a:t>12 commandments</a:t>
            </a:r>
            <a:endParaRPr lang="en-US" sz="1200" b="1" i="0" dirty="0" smtClean="0">
              <a:latin typeface="Trebuchet MS" panose="020B0603020202020204" pitchFamily="34" charset="0"/>
            </a:endParaRPr>
          </a:p>
          <a:p>
            <a:pPr marL="228600" indent="-228600">
              <a:spcAft>
                <a:spcPts val="1800"/>
              </a:spcAft>
              <a:buFont typeface="+mj-lt"/>
              <a:buAutoNum type="arabicPeriod"/>
            </a:pPr>
            <a:r>
              <a:rPr lang="en-US" sz="1200" i="0" dirty="0" smtClean="0">
                <a:latin typeface="Trebuchet MS" panose="020B0603020202020204" pitchFamily="34" charset="0"/>
              </a:rPr>
              <a:t>Have no God before me</a:t>
            </a:r>
          </a:p>
          <a:p>
            <a:pPr marL="228600" indent="-228600">
              <a:spcAft>
                <a:spcPts val="1800"/>
              </a:spcAft>
              <a:buFont typeface="+mj-lt"/>
              <a:buAutoNum type="arabicPeriod"/>
            </a:pPr>
            <a:r>
              <a:rPr lang="en-US" sz="1200" i="0" dirty="0" smtClean="0">
                <a:latin typeface="Trebuchet MS" panose="020B0603020202020204" pitchFamily="34" charset="0"/>
              </a:rPr>
              <a:t>Make no idols</a:t>
            </a:r>
          </a:p>
          <a:p>
            <a:pPr marL="228600" indent="-228600">
              <a:spcAft>
                <a:spcPts val="1800"/>
              </a:spcAft>
              <a:buFont typeface="+mj-lt"/>
              <a:buAutoNum type="arabicPeriod"/>
            </a:pPr>
            <a:r>
              <a:rPr lang="en-US" sz="1200" i="0" dirty="0" smtClean="0">
                <a:latin typeface="Trebuchet MS" panose="020B0603020202020204" pitchFamily="34" charset="0"/>
              </a:rPr>
              <a:t>Bow down to no idols</a:t>
            </a:r>
          </a:p>
          <a:p>
            <a:pPr marL="228600" indent="-228600">
              <a:spcAft>
                <a:spcPts val="1800"/>
              </a:spcAft>
              <a:buFont typeface="+mj-lt"/>
              <a:buAutoNum type="arabicPeriod"/>
            </a:pPr>
            <a:r>
              <a:rPr lang="en-US" sz="1200" i="0" dirty="0" smtClean="0">
                <a:latin typeface="Trebuchet MS" panose="020B0603020202020204" pitchFamily="34" charset="0"/>
              </a:rPr>
              <a:t>Do not use the Lord’s name in vain</a:t>
            </a:r>
          </a:p>
          <a:p>
            <a:pPr marL="228600" indent="-228600">
              <a:spcAft>
                <a:spcPts val="1800"/>
              </a:spcAft>
              <a:buFont typeface="+mj-lt"/>
              <a:buAutoNum type="arabicPeriod"/>
            </a:pPr>
            <a:r>
              <a:rPr lang="en-US" sz="1200" i="0" dirty="0" smtClean="0">
                <a:latin typeface="Trebuchet MS" panose="020B0603020202020204" pitchFamily="34" charset="0"/>
              </a:rPr>
              <a:t>Remember the Sabbath</a:t>
            </a:r>
          </a:p>
          <a:p>
            <a:pPr marL="228600" indent="-228600">
              <a:spcAft>
                <a:spcPts val="1800"/>
              </a:spcAft>
              <a:buFont typeface="+mj-lt"/>
              <a:buAutoNum type="arabicPeriod"/>
            </a:pPr>
            <a:r>
              <a:rPr lang="en-US" sz="1200" i="0" dirty="0" smtClean="0">
                <a:latin typeface="Trebuchet MS" panose="020B0603020202020204" pitchFamily="34" charset="0"/>
              </a:rPr>
              <a:t>Do no work on the Sabbath</a:t>
            </a:r>
          </a:p>
          <a:p>
            <a:pPr marL="228600" indent="-228600">
              <a:spcAft>
                <a:spcPts val="1800"/>
              </a:spcAft>
              <a:buFont typeface="+mj-lt"/>
              <a:buAutoNum type="arabicPeriod"/>
            </a:pPr>
            <a:r>
              <a:rPr lang="en-US" sz="1200" i="0" dirty="0" smtClean="0"/>
              <a:t>Honor your father and mother</a:t>
            </a:r>
          </a:p>
          <a:p>
            <a:pPr marL="228600" indent="-228600">
              <a:spcAft>
                <a:spcPts val="1800"/>
              </a:spcAft>
              <a:buFont typeface="+mj-lt"/>
              <a:buAutoNum type="arabicPeriod"/>
            </a:pPr>
            <a:r>
              <a:rPr lang="en-US" sz="1200" i="0" dirty="0" smtClean="0"/>
              <a:t>Do not kill</a:t>
            </a:r>
          </a:p>
          <a:p>
            <a:pPr marL="228600" indent="-228600">
              <a:spcAft>
                <a:spcPts val="1800"/>
              </a:spcAft>
              <a:buFont typeface="+mj-lt"/>
              <a:buAutoNum type="arabicPeriod"/>
            </a:pPr>
            <a:r>
              <a:rPr lang="en-US" sz="1200" i="0" dirty="0" smtClean="0"/>
              <a:t>Do not commit adultery</a:t>
            </a:r>
          </a:p>
          <a:p>
            <a:pPr marL="228600" indent="-228600">
              <a:spcAft>
                <a:spcPts val="1800"/>
              </a:spcAft>
              <a:buFont typeface="+mj-lt"/>
              <a:buAutoNum type="arabicPeriod"/>
            </a:pPr>
            <a:r>
              <a:rPr lang="en-US" sz="1200" i="0" dirty="0" smtClean="0"/>
              <a:t>Do not steal</a:t>
            </a:r>
          </a:p>
          <a:p>
            <a:pPr marL="228600" indent="-228600">
              <a:spcAft>
                <a:spcPts val="1800"/>
              </a:spcAft>
              <a:buFont typeface="+mj-lt"/>
              <a:buAutoNum type="arabicPeriod"/>
            </a:pPr>
            <a:r>
              <a:rPr lang="en-US" sz="1200" i="0" dirty="0" smtClean="0"/>
              <a:t>Do not bear false witness</a:t>
            </a:r>
          </a:p>
          <a:p>
            <a:pPr marL="228600" indent="-228600">
              <a:spcAft>
                <a:spcPts val="1800"/>
              </a:spcAft>
              <a:buFont typeface="+mj-lt"/>
              <a:buAutoNum type="arabicPeriod"/>
            </a:pPr>
            <a:r>
              <a:rPr lang="en-US" sz="1200" i="0" dirty="0" smtClean="0"/>
              <a:t>Do not covet a</a:t>
            </a:r>
            <a:r>
              <a:rPr lang="en-US" sz="1200" i="0" baseline="0" dirty="0" smtClean="0"/>
              <a:t> man’s wife</a:t>
            </a:r>
          </a:p>
          <a:p>
            <a:pPr marL="228600" indent="-228600">
              <a:spcAft>
                <a:spcPts val="1800"/>
              </a:spcAft>
              <a:buFont typeface="+mj-lt"/>
              <a:buAutoNum type="arabicPeriod"/>
            </a:pPr>
            <a:r>
              <a:rPr lang="en-US" sz="1200" i="0" baseline="0" dirty="0" smtClean="0"/>
              <a:t>Do not covet a man’s possessions</a:t>
            </a:r>
            <a:endParaRPr lang="en-US" sz="1200" i="0" dirty="0" smtClean="0"/>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35</a:t>
            </a:fld>
            <a:endParaRPr lang="en-US"/>
          </a:p>
        </p:txBody>
      </p:sp>
    </p:spTree>
    <p:extLst>
      <p:ext uri="{BB962C8B-B14F-4D97-AF65-F5344CB8AC3E}">
        <p14:creationId xmlns:p14="http://schemas.microsoft.com/office/powerpoint/2010/main" val="1281380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Exodus 34:28 </a:t>
            </a:r>
          </a:p>
          <a:p>
            <a:r>
              <a:rPr lang="en-US" dirty="0" smtClean="0"/>
              <a:t>So Moses was there with the LORD for forty days and forty nights, without eating any food or drinking any water, and he wrote on the tablets the words of the covenant, the ten words. </a:t>
            </a:r>
          </a:p>
          <a:p>
            <a:endParaRPr lang="en-US" dirty="0" smtClean="0"/>
          </a:p>
          <a:p>
            <a:r>
              <a:rPr lang="en-US" b="1" dirty="0" smtClean="0"/>
              <a:t>Deuteronomy</a:t>
            </a:r>
            <a:r>
              <a:rPr lang="en-US" b="1" baseline="0" dirty="0" smtClean="0"/>
              <a:t> 4:13</a:t>
            </a:r>
          </a:p>
          <a:p>
            <a:r>
              <a:rPr lang="en-US" dirty="0" smtClean="0"/>
              <a:t>He proclaimed to you his covenant, which he commanded you to keep: the ten words, which he wrote on two stone tablets.</a:t>
            </a:r>
          </a:p>
          <a:p>
            <a:endParaRPr lang="en-US" dirty="0" smtClean="0"/>
          </a:p>
          <a:p>
            <a:r>
              <a:rPr lang="en-US" b="1" dirty="0" smtClean="0"/>
              <a:t>Deuteronomy</a:t>
            </a:r>
            <a:r>
              <a:rPr lang="en-US" b="1" baseline="0" dirty="0" smtClean="0"/>
              <a:t> 10:4</a:t>
            </a:r>
          </a:p>
          <a:p>
            <a:r>
              <a:rPr lang="en-US" dirty="0" smtClean="0"/>
              <a:t>The LORD then wrote on the tablets, as he had written before, the ten words that the LORD had spoken to you on the mountain from the midst of the fire on the day of the assembly; and the LORD gave them to me. </a:t>
            </a:r>
          </a:p>
          <a:p>
            <a:endParaRPr lang="en-US" dirty="0" smtClean="0"/>
          </a:p>
          <a:p>
            <a:r>
              <a:rPr lang="en-US" dirty="0" smtClean="0"/>
              <a:t>Jewish tradition holds that the first three commandments,</a:t>
            </a:r>
            <a:r>
              <a:rPr lang="en-US" baseline="0" dirty="0" smtClean="0"/>
              <a:t> having to do specifically with God, were written on one tablet, and the last seven, having to do specifically with fellow man was written on the second tablet.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original Hebrew the commandments are referred to as the ten words which are actually separate category headings for the 613 separate commandments handed down by Moses from God.</a:t>
            </a:r>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36</a:t>
            </a:fld>
            <a:endParaRPr lang="en-US"/>
          </a:p>
        </p:txBody>
      </p:sp>
    </p:spTree>
    <p:extLst>
      <p:ext uri="{BB962C8B-B14F-4D97-AF65-F5344CB8AC3E}">
        <p14:creationId xmlns:p14="http://schemas.microsoft.com/office/powerpoint/2010/main" val="223630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ten commandments have been in their present format in the Catholic Church since St. Augustine defined</a:t>
            </a:r>
            <a:r>
              <a:rPr lang="en-US" baseline="0" dirty="0" smtClean="0"/>
              <a:t> </a:t>
            </a:r>
            <a:r>
              <a:rPr lang="en-US" baseline="0" smtClean="0"/>
              <a:t>them around </a:t>
            </a:r>
            <a:r>
              <a:rPr lang="en-US" baseline="0" dirty="0" smtClean="0"/>
              <a:t>400 AD</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37</a:t>
            </a:fld>
            <a:endParaRPr lang="en-US"/>
          </a:p>
        </p:txBody>
      </p:sp>
    </p:spTree>
    <p:extLst>
      <p:ext uri="{BB962C8B-B14F-4D97-AF65-F5344CB8AC3E}">
        <p14:creationId xmlns:p14="http://schemas.microsoft.com/office/powerpoint/2010/main" val="4236910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common misunderstanding between Catholics and Protestants is the order</a:t>
            </a:r>
            <a:r>
              <a:rPr lang="en-US" baseline="0" dirty="0" smtClean="0"/>
              <a:t> and content of the ten commandments, the chief issue being the practice of worshiping idols.</a:t>
            </a:r>
          </a:p>
          <a:p>
            <a:endParaRPr lang="en-US" baseline="0" dirty="0" smtClean="0"/>
          </a:p>
          <a:p>
            <a:r>
              <a:rPr lang="en-US" baseline="0" dirty="0" smtClean="0"/>
              <a:t>Protestants claim that the Catholic Church threw out the second commandment because it did not agree with their practice of worshiping idols.</a:t>
            </a:r>
          </a:p>
          <a:p>
            <a:endParaRPr lang="en-US" baseline="0" dirty="0" smtClean="0"/>
          </a:p>
          <a:p>
            <a:r>
              <a:rPr lang="en-US" baseline="0" dirty="0" smtClean="0"/>
              <a:t>Some Catholics claim that Protestants specifically reorganized the first commandment to prove scripturally that Catholics worship idols.</a:t>
            </a:r>
          </a:p>
          <a:p>
            <a:endParaRPr lang="en-US" baseline="0" dirty="0" smtClean="0"/>
          </a:p>
          <a:p>
            <a:r>
              <a:rPr lang="en-US" baseline="0" dirty="0" smtClean="0"/>
              <a:t>Both statements are completely false.  </a:t>
            </a:r>
          </a:p>
          <a:p>
            <a:endParaRPr lang="en-US" baseline="0" dirty="0" smtClean="0"/>
          </a:p>
          <a:p>
            <a:r>
              <a:rPr lang="en-US" baseline="0" dirty="0" smtClean="0"/>
              <a:t>First, the Lutheran Church was the first church to protest Catholicism and split from the Catholic Church and while Luther eventually did throw out seven books of the Old Testament, and rearranged a bit of text to better suit his personal beliefs, he did not change the Ten Commandments and in fact, the Lutheran Church today holds to the same order and listing of the Commandments as the Catholic Church.</a:t>
            </a:r>
          </a:p>
        </p:txBody>
      </p:sp>
      <p:sp>
        <p:nvSpPr>
          <p:cNvPr id="4" name="Slide Number Placeholder 3"/>
          <p:cNvSpPr>
            <a:spLocks noGrp="1"/>
          </p:cNvSpPr>
          <p:nvPr>
            <p:ph type="sldNum" sz="quarter" idx="10"/>
          </p:nvPr>
        </p:nvSpPr>
        <p:spPr/>
        <p:txBody>
          <a:bodyPr/>
          <a:lstStyle/>
          <a:p>
            <a:fld id="{C34CA0F7-CFDF-41BE-8D54-A86AC7FEC8BF}" type="slidenum">
              <a:rPr lang="en-US" smtClean="0"/>
              <a:t>39</a:t>
            </a:fld>
            <a:endParaRPr lang="en-US"/>
          </a:p>
        </p:txBody>
      </p:sp>
    </p:spTree>
    <p:extLst>
      <p:ext uri="{BB962C8B-B14F-4D97-AF65-F5344CB8AC3E}">
        <p14:creationId xmlns:p14="http://schemas.microsoft.com/office/powerpoint/2010/main" val="1830702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34CA0F7-CFDF-41BE-8D54-A86AC7FEC8BF}" type="slidenum">
              <a:rPr lang="en-US" smtClean="0"/>
              <a:t>40</a:t>
            </a:fld>
            <a:endParaRPr lang="en-US"/>
          </a:p>
        </p:txBody>
      </p:sp>
    </p:spTree>
    <p:extLst>
      <p:ext uri="{BB962C8B-B14F-4D97-AF65-F5344CB8AC3E}">
        <p14:creationId xmlns:p14="http://schemas.microsoft.com/office/powerpoint/2010/main" val="2527426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having logically and with reason removed all mystery about the scriptural basis for the ten commandments, and having shown that there is no difference in the scriptures recording the commandments, what is the problem?</a:t>
            </a:r>
          </a:p>
          <a:p>
            <a:endParaRPr lang="en-US" baseline="0" dirty="0" smtClean="0"/>
          </a:p>
          <a:p>
            <a:r>
              <a:rPr lang="en-US" baseline="0" dirty="0" smtClean="0"/>
              <a:t>In a word, Idolatry.</a:t>
            </a:r>
          </a:p>
          <a:p>
            <a:endParaRPr lang="en-US" baseline="0" dirty="0" smtClean="0"/>
          </a:p>
          <a:p>
            <a:r>
              <a:rPr lang="en-US" baseline="0" dirty="0" smtClean="0"/>
              <a:t>We know that Catholics do not practice idolatry, but how do we explain this in a way non Catholics will understand?</a:t>
            </a:r>
          </a:p>
          <a:p>
            <a:endParaRPr lang="en-US" baseline="0" dirty="0" smtClean="0"/>
          </a:p>
          <a:p>
            <a:r>
              <a:rPr lang="en-US" baseline="0" dirty="0" smtClean="0"/>
              <a:t>Well, perhaps that’s the next lesson…</a:t>
            </a:r>
          </a:p>
          <a:p>
            <a:endParaRPr lang="en-US" baseline="0" dirty="0" smtClean="0"/>
          </a:p>
        </p:txBody>
      </p:sp>
      <p:sp>
        <p:nvSpPr>
          <p:cNvPr id="4" name="Slide Number Placeholder 3"/>
          <p:cNvSpPr>
            <a:spLocks noGrp="1"/>
          </p:cNvSpPr>
          <p:nvPr>
            <p:ph type="sldNum" sz="quarter" idx="10"/>
          </p:nvPr>
        </p:nvSpPr>
        <p:spPr/>
        <p:txBody>
          <a:bodyPr/>
          <a:lstStyle/>
          <a:p>
            <a:fld id="{C34CA0F7-CFDF-41BE-8D54-A86AC7FEC8BF}" type="slidenum">
              <a:rPr lang="en-US" smtClean="0"/>
              <a:t>41</a:t>
            </a:fld>
            <a:endParaRPr lang="en-US"/>
          </a:p>
        </p:txBody>
      </p:sp>
    </p:spTree>
    <p:extLst>
      <p:ext uri="{BB962C8B-B14F-4D97-AF65-F5344CB8AC3E}">
        <p14:creationId xmlns:p14="http://schemas.microsoft.com/office/powerpoint/2010/main" val="159476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a:t>
            </a:r>
            <a:r>
              <a:rPr lang="en-US" baseline="0" dirty="0" smtClean="0"/>
              <a:t> married a Cradle Catholic and I began asking questions bout the Catholic faith and found most of the answers to be reasonable but I was stuck hard on one question in particular.</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5</a:t>
            </a:fld>
            <a:endParaRPr lang="en-US"/>
          </a:p>
        </p:txBody>
      </p:sp>
    </p:spTree>
    <p:extLst>
      <p:ext uri="{BB962C8B-B14F-4D97-AF65-F5344CB8AC3E}">
        <p14:creationId xmlns:p14="http://schemas.microsoft.com/office/powerpoint/2010/main" val="9636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2009. Michael </a:t>
            </a:r>
            <a:r>
              <a:rPr lang="en-US" dirty="0" err="1" smtClean="0"/>
              <a:t>Cumbie</a:t>
            </a:r>
            <a:r>
              <a:rPr lang="en-US" dirty="0" smtClean="0"/>
              <a:t> came to St.</a:t>
            </a:r>
            <a:r>
              <a:rPr lang="en-US" baseline="0" dirty="0" smtClean="0"/>
              <a:t> Mary Magdalene and answered my last remaining roadblock to my conversion.</a:t>
            </a:r>
          </a:p>
          <a:p>
            <a:endParaRPr lang="en-US" baseline="0" dirty="0" smtClean="0"/>
          </a:p>
          <a:p>
            <a:r>
              <a:rPr lang="en-US" baseline="0" dirty="0" smtClean="0"/>
              <a:t>That only STARTED my quest for the truth.  The result, (So far) has been my interest in apologetics.</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6</a:t>
            </a:fld>
            <a:endParaRPr lang="en-US"/>
          </a:p>
        </p:txBody>
      </p:sp>
    </p:spTree>
    <p:extLst>
      <p:ext uri="{BB962C8B-B14F-4D97-AF65-F5344CB8AC3E}">
        <p14:creationId xmlns:p14="http://schemas.microsoft.com/office/powerpoint/2010/main" val="114553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many times have you been confronted by someone who questioned your faith.</a:t>
            </a:r>
          </a:p>
          <a:p>
            <a:endParaRPr lang="en-US" dirty="0" smtClean="0"/>
          </a:p>
          <a:p>
            <a:r>
              <a:rPr lang="en-US" dirty="0" smtClean="0"/>
              <a:t>Here in the Bible Belt we are the minority in the Cristian faith.  Most Protestants</a:t>
            </a:r>
            <a:r>
              <a:rPr lang="en-US" baseline="0" dirty="0" smtClean="0"/>
              <a:t> do  not believe in the teachings of the Catholic Church and some of them actually believe that we are not scriptural and are headed straight to hell.</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7</a:t>
            </a:fld>
            <a:endParaRPr lang="en-US"/>
          </a:p>
        </p:txBody>
      </p:sp>
    </p:spTree>
    <p:extLst>
      <p:ext uri="{BB962C8B-B14F-4D97-AF65-F5344CB8AC3E}">
        <p14:creationId xmlns:p14="http://schemas.microsoft.com/office/powerpoint/2010/main" val="178696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we are set on our paths in the strangest of ways…</a:t>
            </a:r>
          </a:p>
          <a:p>
            <a:endParaRPr lang="en-US" dirty="0" smtClean="0"/>
          </a:p>
          <a:p>
            <a:r>
              <a:rPr lang="en-US" dirty="0" smtClean="0"/>
              <a:t>Extremely popular with the youth of our diocese,</a:t>
            </a:r>
            <a:r>
              <a:rPr lang="en-US" baseline="0" dirty="0" smtClean="0"/>
              <a:t> </a:t>
            </a:r>
            <a:r>
              <a:rPr lang="en-US" dirty="0" smtClean="0"/>
              <a:t>Fr. Andrew Trap was a workshop</a:t>
            </a:r>
            <a:r>
              <a:rPr lang="en-US" baseline="0" dirty="0" smtClean="0"/>
              <a:t> presenter at the 2012 Diocesan Youth Conference for the Diocese of Charleston, held (ironically) at the Baptist White Oak Conference Center near Columbia, South Carolina.</a:t>
            </a:r>
          </a:p>
          <a:p>
            <a:endParaRPr lang="en-US" baseline="0" dirty="0" smtClean="0"/>
          </a:p>
          <a:p>
            <a:r>
              <a:rPr lang="en-US" baseline="0" dirty="0" smtClean="0"/>
              <a:t>He conducted a workshop on apologetics which I attended and he distributed this handout… </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8</a:t>
            </a:fld>
            <a:endParaRPr lang="en-US"/>
          </a:p>
        </p:txBody>
      </p:sp>
    </p:spTree>
    <p:extLst>
      <p:ext uri="{BB962C8B-B14F-4D97-AF65-F5344CB8AC3E}">
        <p14:creationId xmlns:p14="http://schemas.microsoft.com/office/powerpoint/2010/main" val="340357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original reference sheet from 2012 DYC given to me by Fr. Andrew Trapp, the Poker</a:t>
            </a:r>
            <a:r>
              <a:rPr lang="en-US" baseline="0" dirty="0" smtClean="0"/>
              <a:t> Playing Priest.</a:t>
            </a:r>
          </a:p>
          <a:p>
            <a:endParaRPr lang="en-US" baseline="0" dirty="0" smtClean="0"/>
          </a:p>
          <a:p>
            <a:r>
              <a:rPr lang="en-US" baseline="0" dirty="0" smtClean="0"/>
              <a:t>It was the template for the piece I handed out earlier to all of you.</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9</a:t>
            </a:fld>
            <a:endParaRPr lang="en-US"/>
          </a:p>
        </p:txBody>
      </p:sp>
    </p:spTree>
    <p:extLst>
      <p:ext uri="{BB962C8B-B14F-4D97-AF65-F5344CB8AC3E}">
        <p14:creationId xmlns:p14="http://schemas.microsoft.com/office/powerpoint/2010/main" val="155653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instructed us to defend and explain our faith in the scriptures…</a:t>
            </a:r>
          </a:p>
          <a:p>
            <a:endParaRPr lang="en-US" dirty="0" smtClean="0"/>
          </a:p>
          <a:p>
            <a:r>
              <a:rPr lang="en-US" dirty="0" smtClean="0"/>
              <a:t>He writes in his first letter to Peter to always</a:t>
            </a:r>
            <a:r>
              <a:rPr lang="en-US" baseline="0" dirty="0" smtClean="0"/>
              <a:t> be ready to defend the faith…</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10</a:t>
            </a:fld>
            <a:endParaRPr lang="en-US"/>
          </a:p>
        </p:txBody>
      </p:sp>
    </p:spTree>
    <p:extLst>
      <p:ext uri="{BB962C8B-B14F-4D97-AF65-F5344CB8AC3E}">
        <p14:creationId xmlns:p14="http://schemas.microsoft.com/office/powerpoint/2010/main" val="4247027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54283" cy="4727121"/>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0652832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CB58F-E600-47BB-8560-07CBD81FB3F0}"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42702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CB58F-E600-47BB-8560-07CBD81FB3F0}"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401105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CB58F-E600-47BB-8560-07CBD81FB3F0}"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97229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CB58F-E600-47BB-8560-07CBD81FB3F0}"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122487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ACB58F-E600-47BB-8560-07CBD81FB3F0}" type="datetimeFigureOut">
              <a:rPr lang="en-US" smtClean="0"/>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347701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ACB58F-E600-47BB-8560-07CBD81FB3F0}" type="datetimeFigureOut">
              <a:rPr lang="en-US" smtClean="0"/>
              <a:t>2/22/2015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313839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ACB58F-E600-47BB-8560-07CBD81FB3F0}" type="datetimeFigureOut">
              <a:rPr lang="en-US" smtClean="0"/>
              <a:t>2/22/2015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229392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CB58F-E600-47BB-8560-07CBD81FB3F0}" type="datetimeFigureOut">
              <a:rPr lang="en-US" smtClean="0"/>
              <a:t>2/22/2015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121737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CB58F-E600-47BB-8560-07CBD81FB3F0}" type="datetimeFigureOut">
              <a:rPr lang="en-US" smtClean="0"/>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398501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CB58F-E600-47BB-8560-07CBD81FB3F0}" type="datetimeFigureOut">
              <a:rPr lang="en-US" smtClean="0"/>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245900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CB58F-E600-47BB-8560-07CBD81FB3F0}" type="datetimeFigureOut">
              <a:rPr lang="en-US" smtClean="0"/>
              <a:t>2/22/2015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7EA68-704C-4921-B796-E8A6385589E6}" type="slidenum">
              <a:rPr lang="en-US" smtClean="0"/>
              <a:t>‹#›</a:t>
            </a:fld>
            <a:endParaRPr lang="en-US"/>
          </a:p>
        </p:txBody>
      </p:sp>
    </p:spTree>
    <p:extLst>
      <p:ext uri="{BB962C8B-B14F-4D97-AF65-F5344CB8AC3E}">
        <p14:creationId xmlns:p14="http://schemas.microsoft.com/office/powerpoint/2010/main" val="3632610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510" y="2043403"/>
            <a:ext cx="9144000" cy="1466559"/>
          </a:xfrm>
        </p:spPr>
        <p:txBody>
          <a:bodyPr>
            <a:normAutofit/>
          </a:bodyPr>
          <a:lstStyle/>
          <a:p>
            <a:pPr algn="l"/>
            <a:r>
              <a:rPr lang="en-US" dirty="0" smtClean="0">
                <a:solidFill>
                  <a:schemeClr val="accent4"/>
                </a:solidFill>
                <a:effectLst/>
                <a:latin typeface="Trajan Pro" panose="02020502050506020301" pitchFamily="18" charset="0"/>
              </a:rPr>
              <a:t>Apologetics…</a:t>
            </a:r>
            <a:br>
              <a:rPr lang="en-US" dirty="0" smtClean="0">
                <a:solidFill>
                  <a:schemeClr val="accent4"/>
                </a:solidFill>
                <a:effectLst/>
                <a:latin typeface="Trajan Pro" panose="02020502050506020301" pitchFamily="18" charset="0"/>
              </a:rPr>
            </a:br>
            <a:r>
              <a:rPr lang="en-US" sz="3600" dirty="0" smtClean="0">
                <a:solidFill>
                  <a:schemeClr val="accent4"/>
                </a:solidFill>
                <a:effectLst/>
                <a:latin typeface="Trajan Pro" panose="02020502050506020301" pitchFamily="18" charset="0"/>
              </a:rPr>
              <a:t>Defending </a:t>
            </a:r>
            <a:r>
              <a:rPr lang="en-US" sz="3600" dirty="0">
                <a:solidFill>
                  <a:schemeClr val="accent4"/>
                </a:solidFill>
                <a:effectLst/>
                <a:latin typeface="Trajan Pro" panose="02020502050506020301" pitchFamily="18" charset="0"/>
              </a:rPr>
              <a:t>the </a:t>
            </a:r>
            <a:r>
              <a:rPr lang="en-US" sz="3600" dirty="0" smtClean="0">
                <a:solidFill>
                  <a:schemeClr val="accent4"/>
                </a:solidFill>
                <a:effectLst/>
                <a:latin typeface="Trajan Pro" panose="02020502050506020301" pitchFamily="18" charset="0"/>
              </a:rPr>
              <a:t>Faith</a:t>
            </a:r>
            <a:endParaRPr lang="en-US" dirty="0">
              <a:solidFill>
                <a:schemeClr val="accent4"/>
              </a:solidFill>
              <a:effectLst/>
              <a:latin typeface="Trajan Pro" panose="02020502050506020301" pitchFamily="18" charset="0"/>
            </a:endParaRPr>
          </a:p>
        </p:txBody>
      </p:sp>
      <p:sp>
        <p:nvSpPr>
          <p:cNvPr id="3" name="Subtitle 2"/>
          <p:cNvSpPr>
            <a:spLocks noGrp="1"/>
          </p:cNvSpPr>
          <p:nvPr>
            <p:ph type="subTitle" idx="1"/>
          </p:nvPr>
        </p:nvSpPr>
        <p:spPr>
          <a:xfrm>
            <a:off x="2026510" y="3602038"/>
            <a:ext cx="9144000" cy="1655762"/>
          </a:xfrm>
        </p:spPr>
        <p:txBody>
          <a:bodyPr/>
          <a:lstStyle/>
          <a:p>
            <a:pPr algn="l"/>
            <a:r>
              <a:rPr lang="en-US" dirty="0" smtClean="0">
                <a:effectLst/>
                <a:latin typeface="Trajan Pro" panose="02020502050506020301" pitchFamily="18" charset="0"/>
              </a:rPr>
              <a:t>Scripture in Support of Our Catholic Beliefs</a:t>
            </a:r>
          </a:p>
          <a:p>
            <a:pPr algn="l"/>
            <a:endParaRPr lang="en-US" dirty="0" smtClean="0">
              <a:latin typeface="Trajan Pro" panose="02020502050506020301" pitchFamily="18" charset="0"/>
            </a:endParaRPr>
          </a:p>
          <a:p>
            <a:pPr algn="l"/>
            <a:r>
              <a:rPr lang="en-US" dirty="0" smtClean="0">
                <a:latin typeface="Trajan Pro" panose="02020502050506020301" pitchFamily="18" charset="0"/>
              </a:rPr>
              <a:t>Lesson </a:t>
            </a:r>
            <a:r>
              <a:rPr lang="en-US" dirty="0" smtClean="0">
                <a:latin typeface="Trajan Pro" panose="02020502050506020301" pitchFamily="18" charset="0"/>
              </a:rPr>
              <a:t>1 </a:t>
            </a:r>
            <a:r>
              <a:rPr lang="en-US" dirty="0" smtClean="0">
                <a:latin typeface="Trajan Pro" panose="02020502050506020301" pitchFamily="18" charset="0"/>
              </a:rPr>
              <a:t>– The Ten Commandments &amp; Idolatry</a:t>
            </a:r>
            <a:endParaRPr lang="en-US" dirty="0">
              <a:effectLst/>
              <a:latin typeface="Trajan Pro" panose="02020502050506020301" pitchFamily="18" charset="0"/>
            </a:endParaRPr>
          </a:p>
        </p:txBody>
      </p:sp>
    </p:spTree>
    <p:extLst>
      <p:ext uri="{BB962C8B-B14F-4D97-AF65-F5344CB8AC3E}">
        <p14:creationId xmlns:p14="http://schemas.microsoft.com/office/powerpoint/2010/main" val="74462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Why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2759675" y="1562671"/>
            <a:ext cx="8754301" cy="3416320"/>
          </a:xfrm>
          <a:prstGeom prst="rect">
            <a:avLst/>
          </a:prstGeom>
          <a:noFill/>
        </p:spPr>
        <p:txBody>
          <a:bodyPr wrap="square" rtlCol="0">
            <a:spAutoFit/>
          </a:bodyPr>
          <a:lstStyle/>
          <a:p>
            <a:r>
              <a:rPr lang="en-US" sz="4000" dirty="0" smtClean="0">
                <a:latin typeface="Trebuchet MS" panose="020B0603020202020204" pitchFamily="34" charset="0"/>
              </a:rPr>
              <a:t>Remember that Paul teaches us…</a:t>
            </a:r>
          </a:p>
          <a:p>
            <a:endParaRPr lang="en-US" sz="3200" i="1" dirty="0">
              <a:latin typeface="Trebuchet MS" panose="020B0603020202020204" pitchFamily="34" charset="0"/>
            </a:endParaRPr>
          </a:p>
          <a:p>
            <a:r>
              <a:rPr lang="en-US" sz="3200" i="1" dirty="0" smtClean="0">
                <a:latin typeface="Trebuchet MS" panose="020B0603020202020204" pitchFamily="34" charset="0"/>
              </a:rPr>
              <a:t>To </a:t>
            </a:r>
            <a:r>
              <a:rPr lang="en-US" sz="3200" i="1" dirty="0">
                <a:solidFill>
                  <a:schemeClr val="accent4"/>
                </a:solidFill>
                <a:latin typeface="Trebuchet MS" panose="020B0603020202020204" pitchFamily="34" charset="0"/>
              </a:rPr>
              <a:t>“A</a:t>
            </a:r>
            <a:r>
              <a:rPr lang="en-US" sz="3200" i="1" dirty="0" smtClean="0">
                <a:solidFill>
                  <a:schemeClr val="accent4"/>
                </a:solidFill>
                <a:latin typeface="Trebuchet MS" panose="020B0603020202020204" pitchFamily="34" charset="0"/>
              </a:rPr>
              <a:t>lways </a:t>
            </a:r>
            <a:r>
              <a:rPr lang="en-US" sz="3200" i="1" dirty="0">
                <a:solidFill>
                  <a:schemeClr val="accent4"/>
                </a:solidFill>
                <a:latin typeface="Trebuchet MS" panose="020B0603020202020204" pitchFamily="34" charset="0"/>
              </a:rPr>
              <a:t>be ready to give an explanation to anyone who asks you for a reason for your hope</a:t>
            </a:r>
            <a:r>
              <a:rPr lang="en-US" sz="3200" i="1" dirty="0" smtClean="0">
                <a:solidFill>
                  <a:schemeClr val="accent4"/>
                </a:solidFill>
                <a:latin typeface="Trebuchet MS" panose="020B0603020202020204" pitchFamily="34" charset="0"/>
              </a:rPr>
              <a:t>,”</a:t>
            </a:r>
          </a:p>
          <a:p>
            <a:endParaRPr lang="en-US" sz="2400" b="1" i="1" dirty="0" smtClean="0">
              <a:latin typeface="Trebuchet MS" panose="020B0603020202020204" pitchFamily="34" charset="0"/>
            </a:endParaRPr>
          </a:p>
          <a:p>
            <a:r>
              <a:rPr lang="en-US" sz="2400" b="1" i="1" dirty="0" smtClean="0">
                <a:latin typeface="Trebuchet MS" panose="020B0603020202020204" pitchFamily="34" charset="0"/>
              </a:rPr>
              <a:t>1 Peter 3:15 </a:t>
            </a:r>
            <a:endParaRPr lang="en-US" sz="2400" b="1" dirty="0">
              <a:latin typeface="Trebuchet MS" panose="020B0603020202020204" pitchFamily="34" charset="0"/>
            </a:endParaRPr>
          </a:p>
        </p:txBody>
      </p:sp>
    </p:spTree>
    <p:extLst>
      <p:ext uri="{BB962C8B-B14F-4D97-AF65-F5344CB8AC3E}">
        <p14:creationId xmlns:p14="http://schemas.microsoft.com/office/powerpoint/2010/main" val="79968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Why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2759675" y="1935892"/>
            <a:ext cx="7965989" cy="3539430"/>
          </a:xfrm>
          <a:prstGeom prst="rect">
            <a:avLst/>
          </a:prstGeom>
          <a:noFill/>
        </p:spPr>
        <p:txBody>
          <a:bodyPr wrap="square" rtlCol="0">
            <a:spAutoFit/>
          </a:bodyPr>
          <a:lstStyle>
            <a:defPPr>
              <a:defRPr lang="en-US"/>
            </a:defPPr>
            <a:lvl1pPr>
              <a:defRPr sz="3200" i="1">
                <a:latin typeface="Trebuchet MS" panose="020B0603020202020204" pitchFamily="34" charset="0"/>
              </a:defRPr>
            </a:lvl1pPr>
          </a:lstStyle>
          <a:p>
            <a:r>
              <a:rPr lang="en-US" dirty="0"/>
              <a:t>…but do it with </a:t>
            </a:r>
            <a:r>
              <a:rPr lang="en-US" dirty="0">
                <a:solidFill>
                  <a:schemeClr val="accent4"/>
                </a:solidFill>
              </a:rPr>
              <a:t>gentleness and reverence</a:t>
            </a:r>
            <a:r>
              <a:rPr lang="en-US" dirty="0"/>
              <a:t>, keeping your conscience clear, so that, when you are maligned, those who defame your good conduct in Christ may themselves be put to shame.</a:t>
            </a:r>
          </a:p>
          <a:p>
            <a:endParaRPr lang="en-US" dirty="0"/>
          </a:p>
          <a:p>
            <a:r>
              <a:rPr lang="en-US" sz="2400" b="1" dirty="0"/>
              <a:t>1 Peter 3:16 </a:t>
            </a:r>
          </a:p>
        </p:txBody>
      </p:sp>
    </p:spTree>
    <p:extLst>
      <p:ext uri="{BB962C8B-B14F-4D97-AF65-F5344CB8AC3E}">
        <p14:creationId xmlns:p14="http://schemas.microsoft.com/office/powerpoint/2010/main" val="84378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What is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2759675" y="1609320"/>
            <a:ext cx="8931582" cy="4708981"/>
          </a:xfrm>
          <a:prstGeom prst="rect">
            <a:avLst/>
          </a:prstGeom>
          <a:noFill/>
        </p:spPr>
        <p:txBody>
          <a:bodyPr wrap="square" rtlCol="0">
            <a:spAutoFit/>
          </a:bodyPr>
          <a:lstStyle/>
          <a:p>
            <a:pPr>
              <a:spcAft>
                <a:spcPts val="2400"/>
              </a:spcAft>
            </a:pPr>
            <a:r>
              <a:rPr lang="en-US" sz="3200" i="1" dirty="0" smtClean="0">
                <a:latin typeface="Trebuchet MS" panose="020B0603020202020204" pitchFamily="34" charset="0"/>
              </a:rPr>
              <a:t>“There comes a time when we as Catholics, have to be able to defend and explain certain teachings of our catholic faith.  </a:t>
            </a:r>
          </a:p>
          <a:p>
            <a:pPr>
              <a:spcAft>
                <a:spcPts val="2400"/>
              </a:spcAft>
            </a:pPr>
            <a:r>
              <a:rPr lang="en-US" sz="3200" i="1" dirty="0" smtClean="0">
                <a:solidFill>
                  <a:schemeClr val="accent4"/>
                </a:solidFill>
                <a:latin typeface="Trebuchet MS" panose="020B0603020202020204" pitchFamily="34" charset="0"/>
              </a:rPr>
              <a:t>Our faith is based on reason and logic.</a:t>
            </a:r>
          </a:p>
          <a:p>
            <a:pPr>
              <a:spcAft>
                <a:spcPts val="2400"/>
              </a:spcAft>
            </a:pPr>
            <a:r>
              <a:rPr lang="en-US" sz="3200" i="1" dirty="0" smtClean="0">
                <a:latin typeface="Trebuchet MS" panose="020B0603020202020204" pitchFamily="34" charset="0"/>
              </a:rPr>
              <a:t>The </a:t>
            </a:r>
            <a:r>
              <a:rPr lang="en-US" sz="3200" i="1" dirty="0">
                <a:latin typeface="Trebuchet MS" panose="020B0603020202020204" pitchFamily="34" charset="0"/>
              </a:rPr>
              <a:t>explanation of what we believe and why we believe it is called apologetics.”</a:t>
            </a:r>
            <a:r>
              <a:rPr lang="en-US" sz="3200" dirty="0">
                <a:latin typeface="Trebuchet MS" panose="020B0603020202020204" pitchFamily="34" charset="0"/>
              </a:rPr>
              <a:t> </a:t>
            </a:r>
            <a:endParaRPr lang="en-US" sz="3200" dirty="0" smtClean="0">
              <a:latin typeface="Trebuchet MS" panose="020B0603020202020204" pitchFamily="34" charset="0"/>
            </a:endParaRPr>
          </a:p>
          <a:p>
            <a:r>
              <a:rPr lang="en-US" sz="2400" b="1" i="1" dirty="0">
                <a:latin typeface="Trebuchet MS" panose="020B0603020202020204" pitchFamily="34" charset="0"/>
              </a:rPr>
              <a:t>Bishop David Foley, Diocese of Birmingham.</a:t>
            </a:r>
          </a:p>
          <a:p>
            <a:endParaRPr lang="en-US" sz="2400" b="1" i="1" dirty="0" smtClean="0">
              <a:latin typeface="Trebuchet MS" panose="020B0603020202020204" pitchFamily="34" charset="0"/>
            </a:endParaRPr>
          </a:p>
        </p:txBody>
      </p:sp>
    </p:spTree>
    <p:extLst>
      <p:ext uri="{BB962C8B-B14F-4D97-AF65-F5344CB8AC3E}">
        <p14:creationId xmlns:p14="http://schemas.microsoft.com/office/powerpoint/2010/main" val="5085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What is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2759675" y="1935892"/>
            <a:ext cx="7965989" cy="3600986"/>
          </a:xfrm>
          <a:prstGeom prst="rect">
            <a:avLst/>
          </a:prstGeom>
          <a:noFill/>
        </p:spPr>
        <p:txBody>
          <a:bodyPr wrap="square" rtlCol="0">
            <a:spAutoFit/>
          </a:bodyPr>
          <a:lstStyle/>
          <a:p>
            <a:r>
              <a:rPr lang="en-US" sz="3200" dirty="0" smtClean="0">
                <a:latin typeface="Trebuchet MS" panose="020B0603020202020204" pitchFamily="34" charset="0"/>
              </a:rPr>
              <a:t>From the Greek legal terms; </a:t>
            </a:r>
            <a:br>
              <a:rPr lang="en-US" sz="3200" dirty="0" smtClean="0">
                <a:latin typeface="Trebuchet MS" panose="020B0603020202020204" pitchFamily="34" charset="0"/>
              </a:rPr>
            </a:br>
            <a:endParaRPr lang="en-US" sz="3200" dirty="0" smtClean="0">
              <a:latin typeface="Trebuchet MS" panose="020B0603020202020204" pitchFamily="34" charset="0"/>
            </a:endParaRPr>
          </a:p>
          <a:p>
            <a:r>
              <a:rPr lang="en-US" sz="3200" i="1" dirty="0" smtClean="0">
                <a:solidFill>
                  <a:schemeClr val="accent4"/>
                </a:solidFill>
                <a:latin typeface="Trebuchet MS" panose="020B0603020202020204" pitchFamily="34" charset="0"/>
              </a:rPr>
              <a:t>“</a:t>
            </a:r>
            <a:r>
              <a:rPr lang="en-US" sz="3200" i="1" dirty="0" err="1" smtClean="0">
                <a:solidFill>
                  <a:schemeClr val="accent4"/>
                </a:solidFill>
                <a:latin typeface="Trebuchet MS" panose="020B0603020202020204" pitchFamily="34" charset="0"/>
              </a:rPr>
              <a:t>kategoria</a:t>
            </a:r>
            <a:r>
              <a:rPr lang="en-US" sz="3200" i="1" dirty="0" smtClean="0">
                <a:solidFill>
                  <a:schemeClr val="accent4"/>
                </a:solidFill>
                <a:latin typeface="Trebuchet MS" panose="020B0603020202020204" pitchFamily="34" charset="0"/>
              </a:rPr>
              <a:t>” </a:t>
            </a:r>
            <a:r>
              <a:rPr lang="en-US" sz="3200" dirty="0" smtClean="0">
                <a:latin typeface="Trebuchet MS" panose="020B0603020202020204" pitchFamily="34" charset="0"/>
              </a:rPr>
              <a:t>a statement of the charges</a:t>
            </a:r>
          </a:p>
          <a:p>
            <a:endParaRPr lang="en-US" sz="3200" i="1" dirty="0" smtClean="0">
              <a:latin typeface="Trebuchet MS" panose="020B0603020202020204" pitchFamily="34" charset="0"/>
            </a:endParaRPr>
          </a:p>
          <a:p>
            <a:r>
              <a:rPr lang="en-US" sz="3200" i="1" dirty="0" smtClean="0">
                <a:solidFill>
                  <a:schemeClr val="accent4"/>
                </a:solidFill>
                <a:latin typeface="Trebuchet MS" panose="020B0603020202020204" pitchFamily="34" charset="0"/>
              </a:rPr>
              <a:t>“Apologia” </a:t>
            </a:r>
            <a:r>
              <a:rPr lang="en-US" sz="3200" dirty="0" smtClean="0">
                <a:latin typeface="Trebuchet MS" panose="020B0603020202020204" pitchFamily="34" charset="0"/>
              </a:rPr>
              <a:t>a reasoned defense of something or someone.</a:t>
            </a:r>
            <a:endParaRPr lang="en-US" sz="2000" dirty="0">
              <a:latin typeface="Trebuchet MS" panose="020B0603020202020204" pitchFamily="34" charset="0"/>
            </a:endParaRPr>
          </a:p>
          <a:p>
            <a:pPr>
              <a:lnSpc>
                <a:spcPct val="150000"/>
              </a:lnSpc>
            </a:pPr>
            <a:endParaRPr lang="en-US" sz="2400" b="1" i="1" dirty="0" smtClean="0">
              <a:latin typeface="Trebuchet MS" panose="020B0603020202020204" pitchFamily="34" charset="0"/>
            </a:endParaRPr>
          </a:p>
        </p:txBody>
      </p:sp>
    </p:spTree>
    <p:extLst>
      <p:ext uri="{BB962C8B-B14F-4D97-AF65-F5344CB8AC3E}">
        <p14:creationId xmlns:p14="http://schemas.microsoft.com/office/powerpoint/2010/main" val="47570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What is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2759675" y="1935892"/>
            <a:ext cx="7965989" cy="4087145"/>
          </a:xfrm>
          <a:prstGeom prst="rect">
            <a:avLst/>
          </a:prstGeom>
          <a:noFill/>
        </p:spPr>
        <p:txBody>
          <a:bodyPr wrap="square" rtlCol="0">
            <a:spAutoFit/>
          </a:bodyPr>
          <a:lstStyle/>
          <a:p>
            <a:r>
              <a:rPr lang="en-US" sz="3200" dirty="0" smtClean="0">
                <a:latin typeface="Trebuchet MS" panose="020B0603020202020204" pitchFamily="34" charset="0"/>
              </a:rPr>
              <a:t>The </a:t>
            </a:r>
            <a:r>
              <a:rPr lang="en-US" sz="3200" dirty="0">
                <a:latin typeface="Trebuchet MS" panose="020B0603020202020204" pitchFamily="34" charset="0"/>
              </a:rPr>
              <a:t>Classical Greek term </a:t>
            </a:r>
            <a:r>
              <a:rPr lang="en-US" sz="3200" dirty="0" smtClean="0">
                <a:latin typeface="Trebuchet MS" panose="020B0603020202020204" pitchFamily="34" charset="0"/>
              </a:rPr>
              <a:t>“apologia” appears </a:t>
            </a:r>
            <a:r>
              <a:rPr lang="en-US" sz="3200" dirty="0">
                <a:latin typeface="Trebuchet MS" panose="020B0603020202020204" pitchFamily="34" charset="0"/>
              </a:rPr>
              <a:t>in the Greek of the New Testament when The Apostle Paul employs the term </a:t>
            </a:r>
            <a:r>
              <a:rPr lang="en-US" sz="3200" dirty="0" smtClean="0">
                <a:latin typeface="Trebuchet MS" panose="020B0603020202020204" pitchFamily="34" charset="0"/>
              </a:rPr>
              <a:t>“</a:t>
            </a:r>
            <a:r>
              <a:rPr lang="en-US" sz="3200" i="1" dirty="0" smtClean="0">
                <a:latin typeface="Trebuchet MS" panose="020B0603020202020204" pitchFamily="34" charset="0"/>
              </a:rPr>
              <a:t>apologia”</a:t>
            </a:r>
            <a:r>
              <a:rPr lang="en-US" sz="3200" dirty="0" smtClean="0">
                <a:latin typeface="Trebuchet MS" panose="020B0603020202020204" pitchFamily="34" charset="0"/>
              </a:rPr>
              <a:t> </a:t>
            </a:r>
            <a:r>
              <a:rPr lang="en-US" sz="3200" dirty="0">
                <a:latin typeface="Trebuchet MS" panose="020B0603020202020204" pitchFamily="34" charset="0"/>
              </a:rPr>
              <a:t>in his trial speech to Festus and Agrippa when he says "I make my defense" </a:t>
            </a:r>
            <a:endParaRPr lang="en-US" sz="3200" dirty="0" smtClean="0">
              <a:latin typeface="Trebuchet MS" panose="020B0603020202020204" pitchFamily="34" charset="0"/>
            </a:endParaRPr>
          </a:p>
          <a:p>
            <a:pPr>
              <a:lnSpc>
                <a:spcPct val="150000"/>
              </a:lnSpc>
            </a:pPr>
            <a:endParaRPr lang="en-US" sz="2400" b="1" dirty="0" smtClean="0">
              <a:latin typeface="Trebuchet MS" panose="020B0603020202020204" pitchFamily="34" charset="0"/>
            </a:endParaRPr>
          </a:p>
          <a:p>
            <a:pPr>
              <a:lnSpc>
                <a:spcPct val="150000"/>
              </a:lnSpc>
            </a:pPr>
            <a:r>
              <a:rPr lang="en-US" sz="2400" b="1" dirty="0" smtClean="0">
                <a:latin typeface="Trebuchet MS" panose="020B0603020202020204" pitchFamily="34" charset="0"/>
              </a:rPr>
              <a:t>Acts 26:2</a:t>
            </a:r>
            <a:endParaRPr lang="en-US" b="1" i="1" dirty="0" smtClean="0">
              <a:latin typeface="Trebuchet MS" panose="020B0603020202020204" pitchFamily="34" charset="0"/>
            </a:endParaRPr>
          </a:p>
        </p:txBody>
      </p:sp>
    </p:spTree>
    <p:extLst>
      <p:ext uri="{BB962C8B-B14F-4D97-AF65-F5344CB8AC3E}">
        <p14:creationId xmlns:p14="http://schemas.microsoft.com/office/powerpoint/2010/main" val="173090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What is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7965989" cy="4862870"/>
          </a:xfrm>
          <a:prstGeom prst="rect">
            <a:avLst/>
          </a:prstGeom>
          <a:noFill/>
        </p:spPr>
        <p:txBody>
          <a:bodyPr wrap="square" rtlCol="0">
            <a:spAutoFit/>
          </a:bodyPr>
          <a:lstStyle/>
          <a:p>
            <a:pPr>
              <a:spcAft>
                <a:spcPts val="1200"/>
              </a:spcAft>
            </a:pPr>
            <a:r>
              <a:rPr lang="en-US" sz="3200" dirty="0" smtClean="0">
                <a:latin typeface="Trebuchet MS" panose="020B0603020202020204" pitchFamily="34" charset="0"/>
              </a:rPr>
              <a:t>Theologians have traditionally defined three types pf apologetics:</a:t>
            </a:r>
          </a:p>
          <a:p>
            <a:pPr>
              <a:spcAft>
                <a:spcPts val="1200"/>
              </a:spcAft>
            </a:pPr>
            <a:r>
              <a:rPr lang="en-US" sz="1000" dirty="0">
                <a:latin typeface="Trebuchet MS" panose="020B0603020202020204" pitchFamily="34" charset="0"/>
              </a:rPr>
              <a:t> </a:t>
            </a:r>
            <a:endParaRPr lang="en-US" sz="1000" dirty="0" smtClean="0">
              <a:latin typeface="Trebuchet MS" panose="020B0603020202020204" pitchFamily="34" charset="0"/>
            </a:endParaRPr>
          </a:p>
          <a:p>
            <a:pPr>
              <a:spcAft>
                <a:spcPts val="2400"/>
              </a:spcAft>
            </a:pPr>
            <a:r>
              <a:rPr lang="en-US" sz="4000" dirty="0" smtClean="0">
                <a:latin typeface="Trebuchet MS" panose="020B0603020202020204" pitchFamily="34" charset="0"/>
              </a:rPr>
              <a:t>Natural Apologetics</a:t>
            </a:r>
          </a:p>
          <a:p>
            <a:pPr>
              <a:spcAft>
                <a:spcPts val="2400"/>
              </a:spcAft>
            </a:pPr>
            <a:r>
              <a:rPr lang="en-US" sz="4000" dirty="0" smtClean="0">
                <a:latin typeface="Trebuchet MS" panose="020B0603020202020204" pitchFamily="34" charset="0"/>
              </a:rPr>
              <a:t>Christian Apologetics</a:t>
            </a:r>
          </a:p>
          <a:p>
            <a:pPr>
              <a:spcAft>
                <a:spcPts val="2400"/>
              </a:spcAft>
            </a:pPr>
            <a:r>
              <a:rPr lang="en-US" sz="4000" dirty="0" smtClean="0">
                <a:latin typeface="Trebuchet MS" panose="020B0603020202020204" pitchFamily="34" charset="0"/>
              </a:rPr>
              <a:t>Catholic Apologetics</a:t>
            </a:r>
            <a:endParaRPr lang="en-US" sz="2800" dirty="0">
              <a:latin typeface="Trebuchet MS" panose="020B0603020202020204" pitchFamily="34" charset="0"/>
            </a:endParaRPr>
          </a:p>
          <a:p>
            <a:pPr>
              <a:lnSpc>
                <a:spcPct val="150000"/>
              </a:lnSpc>
            </a:pPr>
            <a:endParaRPr lang="en-US" sz="2400" b="1" i="1" dirty="0" smtClean="0">
              <a:latin typeface="Trebuchet MS" panose="020B0603020202020204" pitchFamily="34" charset="0"/>
            </a:endParaRPr>
          </a:p>
        </p:txBody>
      </p:sp>
    </p:spTree>
    <p:extLst>
      <p:ext uri="{BB962C8B-B14F-4D97-AF65-F5344CB8AC3E}">
        <p14:creationId xmlns:p14="http://schemas.microsoft.com/office/powerpoint/2010/main" val="76684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What is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4462760"/>
          </a:xfrm>
          <a:prstGeom prst="rect">
            <a:avLst/>
          </a:prstGeom>
          <a:noFill/>
        </p:spPr>
        <p:txBody>
          <a:bodyPr wrap="square" rtlCol="0">
            <a:spAutoFit/>
          </a:bodyPr>
          <a:lstStyle/>
          <a:p>
            <a:r>
              <a:rPr lang="en-US" sz="4000" dirty="0" smtClean="0">
                <a:latin typeface="Trebuchet MS" panose="020B0603020202020204" pitchFamily="34" charset="0"/>
              </a:rPr>
              <a:t>Natural Apologetics:</a:t>
            </a:r>
          </a:p>
          <a:p>
            <a:r>
              <a:rPr lang="en-US" sz="1200" dirty="0" smtClean="0">
                <a:latin typeface="Trebuchet MS" panose="020B0603020202020204" pitchFamily="34" charset="0"/>
              </a:rPr>
              <a:t> </a:t>
            </a:r>
          </a:p>
          <a:p>
            <a:r>
              <a:rPr lang="en-US" sz="3200" dirty="0" smtClean="0">
                <a:latin typeface="Trebuchet MS" panose="020B0603020202020204" pitchFamily="34" charset="0"/>
              </a:rPr>
              <a:t>Truths that are able to be known without any divine intervention through the observance of nature. </a:t>
            </a:r>
          </a:p>
          <a:p>
            <a:r>
              <a:rPr lang="en-US" sz="1600" dirty="0" smtClean="0">
                <a:latin typeface="Trebuchet MS" panose="020B0603020202020204" pitchFamily="34" charset="0"/>
              </a:rPr>
              <a:t> </a:t>
            </a:r>
            <a:endParaRPr lang="en-US" sz="1600" dirty="0">
              <a:latin typeface="Trebuchet MS" panose="020B0603020202020204" pitchFamily="34" charset="0"/>
            </a:endParaRPr>
          </a:p>
          <a:p>
            <a:pPr marL="457200" indent="-457200">
              <a:buFont typeface="Arial" panose="020B0604020202020204" pitchFamily="34" charset="0"/>
              <a:buChar char="•"/>
            </a:pPr>
            <a:r>
              <a:rPr lang="en-US" sz="3200" dirty="0" smtClean="0">
                <a:latin typeface="Trebuchet MS" panose="020B0603020202020204" pitchFamily="34" charset="0"/>
              </a:rPr>
              <a:t>The existence of God</a:t>
            </a:r>
          </a:p>
          <a:p>
            <a:pPr marL="457200" indent="-457200">
              <a:buFont typeface="Arial" panose="020B0604020202020204" pitchFamily="34" charset="0"/>
              <a:buChar char="•"/>
            </a:pPr>
            <a:r>
              <a:rPr lang="en-US" sz="3200" dirty="0" smtClean="0">
                <a:latin typeface="Trebuchet MS" panose="020B0603020202020204" pitchFamily="34" charset="0"/>
              </a:rPr>
              <a:t>The Spirituality of the Human Soul</a:t>
            </a:r>
          </a:p>
          <a:p>
            <a:pPr marL="457200" indent="-457200">
              <a:buFont typeface="Arial" panose="020B0604020202020204" pitchFamily="34" charset="0"/>
              <a:buChar char="•"/>
            </a:pPr>
            <a:r>
              <a:rPr lang="en-US" sz="3200" dirty="0" smtClean="0">
                <a:latin typeface="Trebuchet MS" panose="020B0603020202020204" pitchFamily="34" charset="0"/>
              </a:rPr>
              <a:t>The objective reality of right and wrong</a:t>
            </a:r>
          </a:p>
          <a:p>
            <a:endParaRPr lang="en-US" sz="2400" b="1" i="1" dirty="0" smtClean="0">
              <a:latin typeface="Trebuchet MS" panose="020B0603020202020204" pitchFamily="34" charset="0"/>
            </a:endParaRPr>
          </a:p>
        </p:txBody>
      </p:sp>
    </p:spTree>
    <p:extLst>
      <p:ext uri="{BB962C8B-B14F-4D97-AF65-F5344CB8AC3E}">
        <p14:creationId xmlns:p14="http://schemas.microsoft.com/office/powerpoint/2010/main" val="119096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What is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4955203"/>
          </a:xfrm>
          <a:prstGeom prst="rect">
            <a:avLst/>
          </a:prstGeom>
          <a:noFill/>
        </p:spPr>
        <p:txBody>
          <a:bodyPr wrap="square" rtlCol="0">
            <a:spAutoFit/>
          </a:bodyPr>
          <a:lstStyle/>
          <a:p>
            <a:r>
              <a:rPr lang="en-US" sz="4000" dirty="0" smtClean="0">
                <a:latin typeface="Trebuchet MS" panose="020B0603020202020204" pitchFamily="34" charset="0"/>
              </a:rPr>
              <a:t>Christian &amp; Catholic Apologetics:</a:t>
            </a:r>
          </a:p>
          <a:p>
            <a:r>
              <a:rPr lang="en-US" sz="1200" dirty="0" smtClean="0">
                <a:latin typeface="Trebuchet MS" panose="020B0603020202020204" pitchFamily="34" charset="0"/>
              </a:rPr>
              <a:t> </a:t>
            </a:r>
          </a:p>
          <a:p>
            <a:r>
              <a:rPr lang="en-US" sz="3200" dirty="0" smtClean="0">
                <a:latin typeface="Trebuchet MS" panose="020B0603020202020204" pitchFamily="34" charset="0"/>
              </a:rPr>
              <a:t>Explain and defend divinely real truths that can be known only by faith, not by reason apart from faith.</a:t>
            </a:r>
          </a:p>
          <a:p>
            <a:r>
              <a:rPr lang="en-US" sz="1600" dirty="0" smtClean="0">
                <a:latin typeface="Trebuchet MS" panose="020B0603020202020204" pitchFamily="34" charset="0"/>
              </a:rPr>
              <a:t> </a:t>
            </a:r>
            <a:endParaRPr lang="en-US" sz="1600" dirty="0">
              <a:latin typeface="Trebuchet MS" panose="020B0603020202020204" pitchFamily="34" charset="0"/>
            </a:endParaRPr>
          </a:p>
          <a:p>
            <a:pPr marL="457200" indent="-457200">
              <a:buFont typeface="Arial" panose="020B0604020202020204" pitchFamily="34" charset="0"/>
              <a:buChar char="•"/>
            </a:pPr>
            <a:r>
              <a:rPr lang="en-US" sz="3200" dirty="0" smtClean="0">
                <a:latin typeface="Trebuchet MS" panose="020B0603020202020204" pitchFamily="34" charset="0"/>
              </a:rPr>
              <a:t>The truths of Christianity</a:t>
            </a:r>
          </a:p>
          <a:p>
            <a:pPr marL="457200" indent="-457200">
              <a:buFont typeface="Arial" panose="020B0604020202020204" pitchFamily="34" charset="0"/>
              <a:buChar char="•"/>
            </a:pPr>
            <a:r>
              <a:rPr lang="en-US" sz="3200" dirty="0" smtClean="0">
                <a:latin typeface="Trebuchet MS" panose="020B0603020202020204" pitchFamily="34" charset="0"/>
              </a:rPr>
              <a:t>The reality of miracles</a:t>
            </a:r>
          </a:p>
          <a:p>
            <a:pPr marL="457200" indent="-457200">
              <a:buFont typeface="Arial" panose="020B0604020202020204" pitchFamily="34" charset="0"/>
              <a:buChar char="•"/>
            </a:pPr>
            <a:r>
              <a:rPr lang="en-US" sz="3200" dirty="0" smtClean="0">
                <a:latin typeface="Trebuchet MS" panose="020B0603020202020204" pitchFamily="34" charset="0"/>
              </a:rPr>
              <a:t>The divinity of Christ</a:t>
            </a:r>
          </a:p>
          <a:p>
            <a:pPr marL="457200" indent="-457200">
              <a:buFont typeface="Arial" panose="020B0604020202020204" pitchFamily="34" charset="0"/>
              <a:buChar char="•"/>
            </a:pPr>
            <a:r>
              <a:rPr lang="en-US" sz="3200" dirty="0" smtClean="0">
                <a:latin typeface="Trebuchet MS" panose="020B0603020202020204" pitchFamily="34" charset="0"/>
              </a:rPr>
              <a:t>The Virgin birth</a:t>
            </a:r>
          </a:p>
          <a:p>
            <a:endParaRPr lang="en-US" sz="2400" b="1" i="1" dirty="0" smtClean="0">
              <a:latin typeface="Trebuchet MS" panose="020B0603020202020204" pitchFamily="34" charset="0"/>
            </a:endParaRPr>
          </a:p>
        </p:txBody>
      </p:sp>
    </p:spTree>
    <p:extLst>
      <p:ext uri="{BB962C8B-B14F-4D97-AF65-F5344CB8AC3E}">
        <p14:creationId xmlns:p14="http://schemas.microsoft.com/office/powerpoint/2010/main" val="324306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What is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4462760"/>
          </a:xfrm>
          <a:prstGeom prst="rect">
            <a:avLst/>
          </a:prstGeom>
          <a:noFill/>
        </p:spPr>
        <p:txBody>
          <a:bodyPr wrap="square" rtlCol="0">
            <a:spAutoFit/>
          </a:bodyPr>
          <a:lstStyle/>
          <a:p>
            <a:r>
              <a:rPr lang="en-US" sz="4000" dirty="0" smtClean="0">
                <a:latin typeface="Trebuchet MS" panose="020B0603020202020204" pitchFamily="34" charset="0"/>
              </a:rPr>
              <a:t>Catholic Apologetics:</a:t>
            </a:r>
          </a:p>
          <a:p>
            <a:r>
              <a:rPr lang="en-US" sz="1200" dirty="0" smtClean="0">
                <a:latin typeface="Trebuchet MS" panose="020B0603020202020204" pitchFamily="34" charset="0"/>
              </a:rPr>
              <a:t> </a:t>
            </a:r>
          </a:p>
          <a:p>
            <a:r>
              <a:rPr lang="en-US" sz="3200" dirty="0" smtClean="0">
                <a:latin typeface="Trebuchet MS" panose="020B0603020202020204" pitchFamily="34" charset="0"/>
              </a:rPr>
              <a:t>Explain and defend divinely real truths not generally believed by non-Catholics</a:t>
            </a:r>
          </a:p>
          <a:p>
            <a:r>
              <a:rPr lang="en-US" sz="1600" dirty="0" smtClean="0">
                <a:latin typeface="Trebuchet MS" panose="020B0603020202020204" pitchFamily="34" charset="0"/>
              </a:rPr>
              <a:t> </a:t>
            </a:r>
            <a:endParaRPr lang="en-US" sz="1600" dirty="0">
              <a:latin typeface="Trebuchet MS" panose="020B0603020202020204" pitchFamily="34" charset="0"/>
            </a:endParaRPr>
          </a:p>
          <a:p>
            <a:pPr marL="457200" indent="-457200">
              <a:buFont typeface="Arial" panose="020B0604020202020204" pitchFamily="34" charset="0"/>
              <a:buChar char="•"/>
            </a:pPr>
            <a:r>
              <a:rPr lang="en-US" sz="3200" dirty="0" smtClean="0">
                <a:latin typeface="Trebuchet MS" panose="020B0603020202020204" pitchFamily="34" charset="0"/>
              </a:rPr>
              <a:t>The original Church founded by Christ</a:t>
            </a:r>
          </a:p>
          <a:p>
            <a:pPr marL="457200" indent="-457200">
              <a:buFont typeface="Arial" panose="020B0604020202020204" pitchFamily="34" charset="0"/>
              <a:buChar char="•"/>
            </a:pPr>
            <a:r>
              <a:rPr lang="en-US" sz="3200" dirty="0" smtClean="0">
                <a:latin typeface="Trebuchet MS" panose="020B0603020202020204" pitchFamily="34" charset="0"/>
              </a:rPr>
              <a:t>The authority of the Church</a:t>
            </a:r>
          </a:p>
          <a:p>
            <a:pPr marL="457200" indent="-457200">
              <a:buFont typeface="Arial" panose="020B0604020202020204" pitchFamily="34" charset="0"/>
              <a:buChar char="•"/>
            </a:pPr>
            <a:r>
              <a:rPr lang="en-US" sz="3200" dirty="0" smtClean="0">
                <a:latin typeface="Trebuchet MS" panose="020B0603020202020204" pitchFamily="34" charset="0"/>
              </a:rPr>
              <a:t>Apostolic Succession and the Papacy</a:t>
            </a:r>
          </a:p>
          <a:p>
            <a:pPr marL="457200" indent="-457200">
              <a:buFont typeface="Arial" panose="020B0604020202020204" pitchFamily="34" charset="0"/>
              <a:buChar char="•"/>
            </a:pPr>
            <a:r>
              <a:rPr lang="en-US" sz="3200" dirty="0" smtClean="0">
                <a:latin typeface="Trebuchet MS" panose="020B0603020202020204" pitchFamily="34" charset="0"/>
              </a:rPr>
              <a:t>Salvation by faith </a:t>
            </a:r>
            <a:r>
              <a:rPr lang="en-US" sz="3200" b="1" i="1" dirty="0" smtClean="0">
                <a:latin typeface="Trebuchet MS" panose="020B0603020202020204" pitchFamily="34" charset="0"/>
              </a:rPr>
              <a:t>and</a:t>
            </a:r>
            <a:r>
              <a:rPr lang="en-US" sz="3200" dirty="0" smtClean="0">
                <a:latin typeface="Trebuchet MS" panose="020B0603020202020204" pitchFamily="34" charset="0"/>
              </a:rPr>
              <a:t> works</a:t>
            </a:r>
          </a:p>
          <a:p>
            <a:endParaRPr lang="en-US" sz="2400" b="1" i="1" dirty="0" smtClean="0">
              <a:latin typeface="Trebuchet MS" panose="020B0603020202020204" pitchFamily="34" charset="0"/>
            </a:endParaRPr>
          </a:p>
        </p:txBody>
      </p:sp>
    </p:spTree>
    <p:extLst>
      <p:ext uri="{BB962C8B-B14F-4D97-AF65-F5344CB8AC3E}">
        <p14:creationId xmlns:p14="http://schemas.microsoft.com/office/powerpoint/2010/main" val="923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Some Basic Assumptions</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5201424"/>
          </a:xfrm>
          <a:prstGeom prst="rect">
            <a:avLst/>
          </a:prstGeom>
          <a:noFill/>
        </p:spPr>
        <p:txBody>
          <a:bodyPr wrap="square" rtlCol="0">
            <a:spAutoFit/>
          </a:bodyPr>
          <a:lstStyle/>
          <a:p>
            <a:r>
              <a:rPr lang="en-US" sz="4000" dirty="0" smtClean="0">
                <a:latin typeface="Trebuchet MS" panose="020B0603020202020204" pitchFamily="34" charset="0"/>
              </a:rPr>
              <a:t>I believe in God, the Father almighty, maker of heaven and earth, of all things visible and invisible…</a:t>
            </a:r>
          </a:p>
          <a:p>
            <a:r>
              <a:rPr lang="en-US" sz="1200" dirty="0" smtClean="0">
                <a:latin typeface="Trebuchet MS" panose="020B0603020202020204" pitchFamily="34" charset="0"/>
              </a:rPr>
              <a:t> </a:t>
            </a:r>
          </a:p>
          <a:p>
            <a:endParaRPr lang="en-US" sz="3200" dirty="0" smtClean="0">
              <a:latin typeface="Trebuchet MS" panose="020B0603020202020204" pitchFamily="34" charset="0"/>
            </a:endParaRPr>
          </a:p>
          <a:p>
            <a:r>
              <a:rPr lang="en-US" sz="3200" dirty="0" smtClean="0">
                <a:latin typeface="Trebuchet MS" panose="020B0603020202020204" pitchFamily="34" charset="0"/>
              </a:rPr>
              <a:t>We believe </a:t>
            </a:r>
            <a:r>
              <a:rPr lang="en-US" sz="3200" b="1" i="1" dirty="0" smtClean="0">
                <a:latin typeface="Trebuchet MS" panose="020B0603020202020204" pitchFamily="34" charset="0"/>
              </a:rPr>
              <a:t>ALL</a:t>
            </a:r>
            <a:r>
              <a:rPr lang="en-US" sz="3200" dirty="0" smtClean="0">
                <a:latin typeface="Trebuchet MS" panose="020B0603020202020204" pitchFamily="34" charset="0"/>
              </a:rPr>
              <a:t> of these things, and </a:t>
            </a:r>
            <a:r>
              <a:rPr lang="en-US" sz="3200" b="1" i="1" dirty="0" smtClean="0">
                <a:latin typeface="Trebuchet MS" panose="020B0603020202020204" pitchFamily="34" charset="0"/>
              </a:rPr>
              <a:t>ALL</a:t>
            </a:r>
            <a:r>
              <a:rPr lang="en-US" sz="3200" dirty="0" smtClean="0">
                <a:latin typeface="Trebuchet MS" panose="020B0603020202020204" pitchFamily="34" charset="0"/>
              </a:rPr>
              <a:t> of the teachings and traditions of the Catholic Church. If we doubt one thing, we are not ready for apologetics.</a:t>
            </a:r>
          </a:p>
          <a:p>
            <a:r>
              <a:rPr lang="en-US" sz="1600" dirty="0" smtClean="0">
                <a:latin typeface="Trebuchet MS" panose="020B0603020202020204" pitchFamily="34" charset="0"/>
              </a:rPr>
              <a:t> </a:t>
            </a:r>
            <a:endParaRPr lang="en-US" sz="1600" dirty="0">
              <a:latin typeface="Trebuchet MS" panose="020B0603020202020204" pitchFamily="34" charset="0"/>
            </a:endParaRPr>
          </a:p>
          <a:p>
            <a:endParaRPr lang="en-US" sz="2400" b="1" i="1" dirty="0" smtClean="0">
              <a:latin typeface="Trebuchet MS" panose="020B0603020202020204" pitchFamily="34" charset="0"/>
            </a:endParaRPr>
          </a:p>
        </p:txBody>
      </p:sp>
    </p:spTree>
    <p:extLst>
      <p:ext uri="{BB962C8B-B14F-4D97-AF65-F5344CB8AC3E}">
        <p14:creationId xmlns:p14="http://schemas.microsoft.com/office/powerpoint/2010/main" val="307642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Why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2759675" y="1562671"/>
            <a:ext cx="8754301" cy="3416320"/>
          </a:xfrm>
          <a:prstGeom prst="rect">
            <a:avLst/>
          </a:prstGeom>
          <a:noFill/>
        </p:spPr>
        <p:txBody>
          <a:bodyPr wrap="square" rtlCol="0">
            <a:spAutoFit/>
          </a:bodyPr>
          <a:lstStyle/>
          <a:p>
            <a:r>
              <a:rPr lang="en-US" sz="4000" dirty="0" smtClean="0">
                <a:latin typeface="Trebuchet MS" panose="020B0603020202020204" pitchFamily="34" charset="0"/>
              </a:rPr>
              <a:t>Jesus teaches us…</a:t>
            </a:r>
          </a:p>
          <a:p>
            <a:endParaRPr lang="en-US" sz="3200" i="1" dirty="0">
              <a:latin typeface="Trebuchet MS" panose="020B0603020202020204" pitchFamily="34" charset="0"/>
            </a:endParaRPr>
          </a:p>
          <a:p>
            <a:r>
              <a:rPr lang="en-US" sz="3200" dirty="0" smtClean="0">
                <a:solidFill>
                  <a:schemeClr val="accent4"/>
                </a:solidFill>
              </a:rPr>
              <a:t>“Go </a:t>
            </a:r>
            <a:r>
              <a:rPr lang="en-US" sz="3200" dirty="0">
                <a:solidFill>
                  <a:schemeClr val="accent4"/>
                </a:solidFill>
              </a:rPr>
              <a:t>therefore and make disciples of all the nations, baptizing them in the name of the Father and the Son and the Holy Spirit”</a:t>
            </a:r>
          </a:p>
          <a:p>
            <a:endParaRPr lang="en-US" sz="2400" b="1" i="1" dirty="0" smtClean="0">
              <a:latin typeface="Trebuchet MS" panose="020B0603020202020204" pitchFamily="34" charset="0"/>
            </a:endParaRPr>
          </a:p>
          <a:p>
            <a:r>
              <a:rPr lang="en-US" sz="2400" b="1" i="1" dirty="0" smtClean="0">
                <a:latin typeface="Trebuchet MS" panose="020B0603020202020204" pitchFamily="34" charset="0"/>
              </a:rPr>
              <a:t>Matthew 28:19 </a:t>
            </a:r>
            <a:endParaRPr lang="en-US" sz="2400" b="1" dirty="0">
              <a:latin typeface="Trebuchet MS" panose="020B0603020202020204" pitchFamily="34" charset="0"/>
            </a:endParaRPr>
          </a:p>
        </p:txBody>
      </p:sp>
    </p:spTree>
    <p:extLst>
      <p:ext uri="{BB962C8B-B14F-4D97-AF65-F5344CB8AC3E}">
        <p14:creationId xmlns:p14="http://schemas.microsoft.com/office/powerpoint/2010/main" val="8988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Some Basic Assumptions</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3785652"/>
          </a:xfrm>
          <a:prstGeom prst="rect">
            <a:avLst/>
          </a:prstGeom>
          <a:noFill/>
        </p:spPr>
        <p:txBody>
          <a:bodyPr wrap="square" rtlCol="0">
            <a:spAutoFit/>
          </a:bodyPr>
          <a:lstStyle/>
          <a:p>
            <a:r>
              <a:rPr lang="en-US" sz="4000" dirty="0" smtClean="0">
                <a:latin typeface="Trebuchet MS" panose="020B0603020202020204" pitchFamily="34" charset="0"/>
              </a:rPr>
              <a:t>We believe 100% of everything that is written in the Bible</a:t>
            </a:r>
            <a:endParaRPr lang="en-US" sz="1200" dirty="0" smtClean="0">
              <a:latin typeface="Trebuchet MS" panose="020B0603020202020204" pitchFamily="34" charset="0"/>
            </a:endParaRPr>
          </a:p>
          <a:p>
            <a:endParaRPr lang="en-US" sz="3200" dirty="0" smtClean="0">
              <a:latin typeface="Trebuchet MS" panose="020B0603020202020204" pitchFamily="34" charset="0"/>
            </a:endParaRPr>
          </a:p>
          <a:p>
            <a:r>
              <a:rPr lang="en-US" sz="3200" dirty="0" smtClean="0">
                <a:latin typeface="Trebuchet MS" panose="020B0603020202020204" pitchFamily="34" charset="0"/>
              </a:rPr>
              <a:t>Most non-Catholic Christians will agree with us on most biblical teaching.  </a:t>
            </a:r>
          </a:p>
          <a:p>
            <a:endParaRPr lang="en-US" sz="3200" dirty="0">
              <a:latin typeface="Trebuchet MS" panose="020B0603020202020204" pitchFamily="34" charset="0"/>
            </a:endParaRPr>
          </a:p>
          <a:p>
            <a:r>
              <a:rPr lang="en-US" sz="3200" dirty="0" smtClean="0">
                <a:latin typeface="Trebuchet MS" panose="020B0603020202020204" pitchFamily="34" charset="0"/>
              </a:rPr>
              <a:t>They just don’t know it yet.</a:t>
            </a:r>
          </a:p>
        </p:txBody>
      </p:sp>
    </p:spTree>
    <p:extLst>
      <p:ext uri="{BB962C8B-B14F-4D97-AF65-F5344CB8AC3E}">
        <p14:creationId xmlns:p14="http://schemas.microsoft.com/office/powerpoint/2010/main" val="310016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Be Armed and Ready</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4955203"/>
          </a:xfrm>
          <a:prstGeom prst="rect">
            <a:avLst/>
          </a:prstGeom>
          <a:noFill/>
        </p:spPr>
        <p:txBody>
          <a:bodyPr wrap="square" rtlCol="0">
            <a:spAutoFit/>
          </a:bodyPr>
          <a:lstStyle/>
          <a:p>
            <a:pPr>
              <a:spcAft>
                <a:spcPts val="1800"/>
              </a:spcAft>
            </a:pPr>
            <a:r>
              <a:rPr lang="en-US" sz="4000" dirty="0" smtClean="0">
                <a:latin typeface="Trebuchet MS" panose="020B0603020202020204" pitchFamily="34" charset="0"/>
              </a:rPr>
              <a:t>Understand this above all else:</a:t>
            </a:r>
            <a:endParaRPr lang="en-US" sz="3200" dirty="0" smtClean="0">
              <a:latin typeface="Trebuchet MS" panose="020B0603020202020204" pitchFamily="34" charset="0"/>
            </a:endParaRPr>
          </a:p>
          <a:p>
            <a:pPr>
              <a:spcAft>
                <a:spcPts val="1800"/>
              </a:spcAft>
            </a:pPr>
            <a:r>
              <a:rPr lang="en-US" sz="3200" b="1" i="1" dirty="0" smtClean="0">
                <a:solidFill>
                  <a:schemeClr val="accent4"/>
                </a:solidFill>
                <a:latin typeface="Trebuchet MS" panose="020B0603020202020204" pitchFamily="34" charset="0"/>
              </a:rPr>
              <a:t>NOTHING</a:t>
            </a:r>
            <a:r>
              <a:rPr lang="en-US" sz="3200" dirty="0" smtClean="0">
                <a:latin typeface="Trebuchet MS" panose="020B0603020202020204" pitchFamily="34" charset="0"/>
              </a:rPr>
              <a:t> in the Bible contradicts </a:t>
            </a:r>
            <a:r>
              <a:rPr lang="en-US" sz="3200" b="1" i="1" dirty="0" smtClean="0">
                <a:solidFill>
                  <a:schemeClr val="accent4"/>
                </a:solidFill>
                <a:latin typeface="Trebuchet MS" panose="020B0603020202020204" pitchFamily="34" charset="0"/>
              </a:rPr>
              <a:t>ANY</a:t>
            </a:r>
            <a:r>
              <a:rPr lang="en-US" sz="3200" b="1" i="1" dirty="0" smtClean="0">
                <a:latin typeface="Trebuchet MS" panose="020B0603020202020204" pitchFamily="34" charset="0"/>
              </a:rPr>
              <a:t> </a:t>
            </a:r>
            <a:r>
              <a:rPr lang="en-US" sz="3200" dirty="0" smtClean="0">
                <a:latin typeface="Trebuchet MS" panose="020B0603020202020204" pitchFamily="34" charset="0"/>
              </a:rPr>
              <a:t>of the teachings of the Catholic Church.</a:t>
            </a:r>
            <a:endParaRPr lang="en-US" sz="3200" dirty="0">
              <a:latin typeface="Trebuchet MS" panose="020B0603020202020204" pitchFamily="34" charset="0"/>
            </a:endParaRPr>
          </a:p>
          <a:p>
            <a:pPr>
              <a:spcAft>
                <a:spcPts val="1800"/>
              </a:spcAft>
            </a:pPr>
            <a:r>
              <a:rPr lang="en-US" sz="3200" b="1" i="1" dirty="0" smtClean="0">
                <a:solidFill>
                  <a:schemeClr val="accent4"/>
                </a:solidFill>
                <a:latin typeface="Trebuchet MS" panose="020B0603020202020204" pitchFamily="34" charset="0"/>
              </a:rPr>
              <a:t>NOTHING</a:t>
            </a:r>
            <a:r>
              <a:rPr lang="en-US" sz="3200" dirty="0" smtClean="0">
                <a:latin typeface="Trebuchet MS" panose="020B0603020202020204" pitchFamily="34" charset="0"/>
              </a:rPr>
              <a:t> in the teachings of the Catholic Church contradicts </a:t>
            </a:r>
            <a:r>
              <a:rPr lang="en-US" sz="3200" b="1" i="1" dirty="0" smtClean="0">
                <a:solidFill>
                  <a:schemeClr val="accent4"/>
                </a:solidFill>
                <a:latin typeface="Trebuchet MS" panose="020B0603020202020204" pitchFamily="34" charset="0"/>
              </a:rPr>
              <a:t>ANYTING</a:t>
            </a:r>
            <a:r>
              <a:rPr lang="en-US" sz="3200" dirty="0" smtClean="0">
                <a:latin typeface="Trebuchet MS" panose="020B0603020202020204" pitchFamily="34" charset="0"/>
              </a:rPr>
              <a:t> in the Bible.</a:t>
            </a:r>
          </a:p>
          <a:p>
            <a:pPr>
              <a:spcAft>
                <a:spcPts val="1800"/>
              </a:spcAft>
            </a:pPr>
            <a:r>
              <a:rPr lang="en-US" sz="3200" i="1" dirty="0" smtClean="0"/>
              <a:t>The Church… “which </a:t>
            </a:r>
            <a:r>
              <a:rPr lang="en-US" sz="3200" i="1" dirty="0"/>
              <a:t>is the church of the living God, the </a:t>
            </a:r>
            <a:r>
              <a:rPr lang="en-US" sz="3200" b="1" i="1" dirty="0">
                <a:solidFill>
                  <a:schemeClr val="accent4"/>
                </a:solidFill>
              </a:rPr>
              <a:t>pillar and foundation of </a:t>
            </a:r>
            <a:r>
              <a:rPr lang="en-US" sz="3200" b="1" i="1" dirty="0" smtClean="0">
                <a:solidFill>
                  <a:schemeClr val="accent4"/>
                </a:solidFill>
              </a:rPr>
              <a:t>truth.”</a:t>
            </a:r>
          </a:p>
          <a:p>
            <a:pPr>
              <a:spcAft>
                <a:spcPts val="1800"/>
              </a:spcAft>
            </a:pPr>
            <a:r>
              <a:rPr lang="en-US" sz="2400" b="1" i="1" dirty="0" smtClean="0"/>
              <a:t>1 Timothy 3:15</a:t>
            </a:r>
            <a:endParaRPr lang="en-US" sz="2400" dirty="0"/>
          </a:p>
        </p:txBody>
      </p:sp>
    </p:spTree>
    <p:extLst>
      <p:ext uri="{BB962C8B-B14F-4D97-AF65-F5344CB8AC3E}">
        <p14:creationId xmlns:p14="http://schemas.microsoft.com/office/powerpoint/2010/main" val="414109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59674" y="1441369"/>
            <a:ext cx="8875599" cy="4524315"/>
          </a:xfrm>
          <a:prstGeom prst="rect">
            <a:avLst/>
          </a:prstGeom>
          <a:noFill/>
        </p:spPr>
        <p:txBody>
          <a:bodyPr wrap="square" rtlCol="0">
            <a:spAutoFit/>
          </a:bodyPr>
          <a:lstStyle/>
          <a:p>
            <a:r>
              <a:rPr lang="en-US" sz="3200" dirty="0" smtClean="0">
                <a:latin typeface="Trebuchet MS" panose="020B0603020202020204" pitchFamily="34" charset="0"/>
              </a:rPr>
              <a:t>Let’s face it. We, the Catholic laity are NOT great Bible Scholars. </a:t>
            </a:r>
            <a:br>
              <a:rPr lang="en-US" sz="3200" dirty="0" smtClean="0">
                <a:latin typeface="Trebuchet MS" panose="020B0603020202020204" pitchFamily="34" charset="0"/>
              </a:rPr>
            </a:br>
            <a:r>
              <a:rPr lang="en-US" sz="3200" dirty="0" smtClean="0">
                <a:latin typeface="Trebuchet MS" panose="020B0603020202020204" pitchFamily="34" charset="0"/>
              </a:rPr>
              <a:t/>
            </a:r>
            <a:br>
              <a:rPr lang="en-US" sz="3200" dirty="0" smtClean="0">
                <a:latin typeface="Trebuchet MS" panose="020B0603020202020204" pitchFamily="34" charset="0"/>
              </a:rPr>
            </a:br>
            <a:r>
              <a:rPr lang="en-US" sz="3200" dirty="0" smtClean="0">
                <a:latin typeface="Trebuchet MS" panose="020B0603020202020204" pitchFamily="34" charset="0"/>
              </a:rPr>
              <a:t>Most Protestants are!</a:t>
            </a:r>
          </a:p>
          <a:p>
            <a:endParaRPr lang="en-US" sz="3200" dirty="0">
              <a:latin typeface="Trebuchet MS" panose="020B0603020202020204" pitchFamily="34" charset="0"/>
            </a:endParaRPr>
          </a:p>
          <a:p>
            <a:r>
              <a:rPr lang="en-US" sz="3200" dirty="0" smtClean="0">
                <a:latin typeface="Trebuchet MS" panose="020B0603020202020204" pitchFamily="34" charset="0"/>
              </a:rPr>
              <a:t>The most often asked question</a:t>
            </a:r>
          </a:p>
          <a:p>
            <a:r>
              <a:rPr lang="en-US" sz="3200" dirty="0" smtClean="0">
                <a:latin typeface="Trebuchet MS" panose="020B0603020202020204" pitchFamily="34" charset="0"/>
              </a:rPr>
              <a:t>by Protestants? </a:t>
            </a:r>
          </a:p>
          <a:p>
            <a:endParaRPr lang="en-US" sz="3200" b="1" i="1" dirty="0">
              <a:solidFill>
                <a:schemeClr val="accent4"/>
              </a:solidFill>
              <a:latin typeface="Trebuchet MS" panose="020B0603020202020204" pitchFamily="34" charset="0"/>
            </a:endParaRPr>
          </a:p>
          <a:p>
            <a:r>
              <a:rPr lang="en-US" sz="3200" b="1" i="1" dirty="0" smtClean="0">
                <a:solidFill>
                  <a:schemeClr val="accent4"/>
                </a:solidFill>
                <a:latin typeface="Trebuchet MS" panose="020B0603020202020204" pitchFamily="34" charset="0"/>
              </a:rPr>
              <a:t>“Where is that in the Bible?”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530" y="2207260"/>
            <a:ext cx="3359743" cy="3260090"/>
          </a:xfrm>
          <a:prstGeom prst="rect">
            <a:avLst/>
          </a:prstGeom>
        </p:spPr>
      </p:pic>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Be Armed and Ready, but Willing to Retreat</a:t>
            </a:r>
            <a:endParaRPr lang="en-US" b="1" dirty="0">
              <a:solidFill>
                <a:schemeClr val="accent4"/>
              </a:solidFill>
              <a:latin typeface="Trajan Pro" panose="02020502050506020301" pitchFamily="18" charset="0"/>
            </a:endParaRPr>
          </a:p>
        </p:txBody>
      </p:sp>
    </p:spTree>
    <p:extLst>
      <p:ext uri="{BB962C8B-B14F-4D97-AF65-F5344CB8AC3E}">
        <p14:creationId xmlns:p14="http://schemas.microsoft.com/office/powerpoint/2010/main" val="341547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59674" y="1441369"/>
            <a:ext cx="8875599" cy="4031873"/>
          </a:xfrm>
          <a:prstGeom prst="rect">
            <a:avLst/>
          </a:prstGeom>
          <a:noFill/>
        </p:spPr>
        <p:txBody>
          <a:bodyPr wrap="square" rtlCol="0">
            <a:spAutoFit/>
          </a:bodyPr>
          <a:lstStyle/>
          <a:p>
            <a:r>
              <a:rPr lang="en-US" sz="3200" dirty="0" smtClean="0">
                <a:latin typeface="Trebuchet MS" panose="020B0603020202020204" pitchFamily="34" charset="0"/>
              </a:rPr>
              <a:t>We are NOT great Bible Scholars. </a:t>
            </a:r>
            <a:br>
              <a:rPr lang="en-US" sz="3200" dirty="0" smtClean="0">
                <a:latin typeface="Trebuchet MS" panose="020B0603020202020204" pitchFamily="34" charset="0"/>
              </a:rPr>
            </a:br>
            <a:r>
              <a:rPr lang="en-US" sz="3200" dirty="0" smtClean="0">
                <a:latin typeface="Trebuchet MS" panose="020B0603020202020204" pitchFamily="34" charset="0"/>
              </a:rPr>
              <a:t/>
            </a:r>
            <a:br>
              <a:rPr lang="en-US" sz="3200" dirty="0" smtClean="0">
                <a:latin typeface="Trebuchet MS" panose="020B0603020202020204" pitchFamily="34" charset="0"/>
              </a:rPr>
            </a:br>
            <a:r>
              <a:rPr lang="en-US" sz="3200" dirty="0" smtClean="0">
                <a:latin typeface="Trebuchet MS" panose="020B0603020202020204" pitchFamily="34" charset="0"/>
              </a:rPr>
              <a:t>That doesn’t mean give up!</a:t>
            </a:r>
          </a:p>
          <a:p>
            <a:endParaRPr lang="en-US" sz="3200" dirty="0">
              <a:latin typeface="Trebuchet MS" panose="020B0603020202020204" pitchFamily="34" charset="0"/>
            </a:endParaRPr>
          </a:p>
          <a:p>
            <a:r>
              <a:rPr lang="en-US" sz="3200" dirty="0" smtClean="0">
                <a:latin typeface="Trebuchet MS" panose="020B0603020202020204" pitchFamily="34" charset="0"/>
              </a:rPr>
              <a:t>Never be afraid to say: </a:t>
            </a:r>
          </a:p>
          <a:p>
            <a:endParaRPr lang="en-US" sz="3200" b="1" i="1" dirty="0">
              <a:solidFill>
                <a:schemeClr val="accent4"/>
              </a:solidFill>
              <a:latin typeface="Trebuchet MS" panose="020B0603020202020204" pitchFamily="34" charset="0"/>
            </a:endParaRPr>
          </a:p>
          <a:p>
            <a:r>
              <a:rPr lang="en-US" sz="3200" b="1" i="1" dirty="0" smtClean="0">
                <a:solidFill>
                  <a:schemeClr val="accent4"/>
                </a:solidFill>
                <a:latin typeface="Trebuchet MS" panose="020B0603020202020204" pitchFamily="34" charset="0"/>
              </a:rPr>
              <a:t>“I don’t know, but I’ll find </a:t>
            </a:r>
          </a:p>
          <a:p>
            <a:r>
              <a:rPr lang="en-US" sz="3200" b="1" i="1" dirty="0" smtClean="0">
                <a:solidFill>
                  <a:schemeClr val="accent4"/>
                </a:solidFill>
                <a:latin typeface="Trebuchet MS" panose="020B0603020202020204" pitchFamily="34" charset="0"/>
              </a:rPr>
              <a:t>out and get back to you.”</a:t>
            </a:r>
          </a:p>
        </p:txBody>
      </p:sp>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Be Armed and Ready, but Willing to Retreat</a:t>
            </a:r>
            <a:endParaRPr lang="en-US" b="1" dirty="0">
              <a:solidFill>
                <a:schemeClr val="accent4"/>
              </a:solidFill>
              <a:latin typeface="Trajan Pro" panose="02020502050506020301"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530" y="2207260"/>
            <a:ext cx="3359743" cy="3260090"/>
          </a:xfrm>
          <a:prstGeom prst="rect">
            <a:avLst/>
          </a:prstGeom>
        </p:spPr>
      </p:pic>
    </p:spTree>
    <p:extLst>
      <p:ext uri="{BB962C8B-B14F-4D97-AF65-F5344CB8AC3E}">
        <p14:creationId xmlns:p14="http://schemas.microsoft.com/office/powerpoint/2010/main" val="99018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Be Armed and Ready, but Willing to Retreat</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3539430"/>
          </a:xfrm>
          <a:prstGeom prst="rect">
            <a:avLst/>
          </a:prstGeom>
          <a:noFill/>
        </p:spPr>
        <p:txBody>
          <a:bodyPr wrap="square" rtlCol="0">
            <a:spAutoFit/>
          </a:bodyPr>
          <a:lstStyle/>
          <a:p>
            <a:r>
              <a:rPr lang="en-US" sz="3200" dirty="0" smtClean="0">
                <a:latin typeface="Trebuchet MS" panose="020B0603020202020204" pitchFamily="34" charset="0"/>
              </a:rPr>
              <a:t>A strategic retreat.  Remember:</a:t>
            </a:r>
          </a:p>
          <a:p>
            <a:endParaRPr lang="en-US" sz="3200" dirty="0">
              <a:latin typeface="Trebuchet MS" panose="020B0603020202020204" pitchFamily="34" charset="0"/>
            </a:endParaRPr>
          </a:p>
          <a:p>
            <a:r>
              <a:rPr lang="en-US" sz="3200" b="1" i="1" dirty="0">
                <a:solidFill>
                  <a:schemeClr val="accent4"/>
                </a:solidFill>
                <a:latin typeface="Trebuchet MS" panose="020B0603020202020204" pitchFamily="34" charset="0"/>
              </a:rPr>
              <a:t>NOTHING</a:t>
            </a:r>
            <a:r>
              <a:rPr lang="en-US" sz="3200" dirty="0">
                <a:latin typeface="Trebuchet MS" panose="020B0603020202020204" pitchFamily="34" charset="0"/>
              </a:rPr>
              <a:t> in the Bible contradicts </a:t>
            </a:r>
            <a:r>
              <a:rPr lang="en-US" sz="3200" b="1" i="1" dirty="0">
                <a:solidFill>
                  <a:schemeClr val="accent4"/>
                </a:solidFill>
                <a:latin typeface="Trebuchet MS" panose="020B0603020202020204" pitchFamily="34" charset="0"/>
              </a:rPr>
              <a:t>ANY</a:t>
            </a:r>
            <a:r>
              <a:rPr lang="en-US" sz="3200" b="1" i="1" dirty="0">
                <a:latin typeface="Trebuchet MS" panose="020B0603020202020204" pitchFamily="34" charset="0"/>
              </a:rPr>
              <a:t> </a:t>
            </a:r>
            <a:r>
              <a:rPr lang="en-US" sz="3200" dirty="0">
                <a:latin typeface="Trebuchet MS" panose="020B0603020202020204" pitchFamily="34" charset="0"/>
              </a:rPr>
              <a:t>of the teachings of the Catholic Church.</a:t>
            </a:r>
          </a:p>
          <a:p>
            <a:endParaRPr lang="en-US" sz="3200" dirty="0">
              <a:latin typeface="Trebuchet MS" panose="020B0603020202020204" pitchFamily="34" charset="0"/>
            </a:endParaRPr>
          </a:p>
          <a:p>
            <a:r>
              <a:rPr lang="en-US" sz="3200" b="1" i="1" dirty="0">
                <a:solidFill>
                  <a:schemeClr val="accent4"/>
                </a:solidFill>
                <a:latin typeface="Trebuchet MS" panose="020B0603020202020204" pitchFamily="34" charset="0"/>
              </a:rPr>
              <a:t>NOTHING</a:t>
            </a:r>
            <a:r>
              <a:rPr lang="en-US" sz="3200" dirty="0">
                <a:latin typeface="Trebuchet MS" panose="020B0603020202020204" pitchFamily="34" charset="0"/>
              </a:rPr>
              <a:t> in the teachings of the Catholic Church contradicts </a:t>
            </a:r>
            <a:r>
              <a:rPr lang="en-US" sz="3200" b="1" i="1" dirty="0">
                <a:solidFill>
                  <a:schemeClr val="accent4"/>
                </a:solidFill>
                <a:latin typeface="Trebuchet MS" panose="020B0603020202020204" pitchFamily="34" charset="0"/>
              </a:rPr>
              <a:t>ANYTING</a:t>
            </a:r>
            <a:r>
              <a:rPr lang="en-US" sz="3200" dirty="0">
                <a:latin typeface="Trebuchet MS" panose="020B0603020202020204" pitchFamily="34" charset="0"/>
              </a:rPr>
              <a:t> in the Bible.</a:t>
            </a:r>
          </a:p>
        </p:txBody>
      </p:sp>
    </p:spTree>
    <p:extLst>
      <p:ext uri="{BB962C8B-B14F-4D97-AF65-F5344CB8AC3E}">
        <p14:creationId xmlns:p14="http://schemas.microsoft.com/office/powerpoint/2010/main" val="24261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Be Armed and Ready, but Willing to Retreat</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4724370"/>
          </a:xfrm>
          <a:prstGeom prst="rect">
            <a:avLst/>
          </a:prstGeom>
          <a:noFill/>
        </p:spPr>
        <p:txBody>
          <a:bodyPr wrap="square" rtlCol="0">
            <a:spAutoFit/>
          </a:bodyPr>
          <a:lstStyle/>
          <a:p>
            <a:pPr>
              <a:spcAft>
                <a:spcPts val="1800"/>
              </a:spcAft>
            </a:pPr>
            <a:r>
              <a:rPr lang="en-US" sz="3200" dirty="0" smtClean="0">
                <a:latin typeface="Trebuchet MS" panose="020B0603020202020204" pitchFamily="34" charset="0"/>
              </a:rPr>
              <a:t>Now you have the advantage.</a:t>
            </a:r>
          </a:p>
          <a:p>
            <a:pPr>
              <a:spcAft>
                <a:spcPts val="1800"/>
              </a:spcAft>
            </a:pPr>
            <a:r>
              <a:rPr lang="en-US" sz="3200" dirty="0" smtClean="0">
                <a:latin typeface="Trebuchet MS" panose="020B0603020202020204" pitchFamily="34" charset="0"/>
              </a:rPr>
              <a:t>Find out and </a:t>
            </a:r>
            <a:r>
              <a:rPr lang="en-US" sz="3200" b="1" i="1" dirty="0" smtClean="0">
                <a:solidFill>
                  <a:schemeClr val="accent4"/>
                </a:solidFill>
                <a:latin typeface="Trebuchet MS" panose="020B0603020202020204" pitchFamily="34" charset="0"/>
              </a:rPr>
              <a:t>GET BACK TO THEM!</a:t>
            </a:r>
          </a:p>
          <a:p>
            <a:pPr>
              <a:spcAft>
                <a:spcPts val="1800"/>
              </a:spcAft>
            </a:pPr>
            <a:r>
              <a:rPr lang="en-US" sz="3200" dirty="0" smtClean="0">
                <a:latin typeface="Trebuchet MS" panose="020B0603020202020204" pitchFamily="34" charset="0"/>
              </a:rPr>
              <a:t>You </a:t>
            </a:r>
            <a:r>
              <a:rPr lang="en-US" sz="3200" dirty="0">
                <a:latin typeface="Trebuchet MS" panose="020B0603020202020204" pitchFamily="34" charset="0"/>
              </a:rPr>
              <a:t>can look it up.  </a:t>
            </a:r>
            <a:r>
              <a:rPr lang="en-US" sz="3200" dirty="0" smtClean="0">
                <a:latin typeface="Trebuchet MS" panose="020B0603020202020204" pitchFamily="34" charset="0"/>
              </a:rPr>
              <a:t>Do the research, </a:t>
            </a:r>
            <a:r>
              <a:rPr lang="en-US" sz="3200" dirty="0">
                <a:latin typeface="Trebuchet MS" panose="020B0603020202020204" pitchFamily="34" charset="0"/>
              </a:rPr>
              <a:t>find a talk by Scott Hahn or John </a:t>
            </a:r>
            <a:r>
              <a:rPr lang="en-US" sz="3200" dirty="0" err="1" smtClean="0">
                <a:latin typeface="Trebuchet MS" panose="020B0603020202020204" pitchFamily="34" charset="0"/>
              </a:rPr>
              <a:t>Martignoni</a:t>
            </a:r>
            <a:r>
              <a:rPr lang="en-US" sz="3200" dirty="0" smtClean="0">
                <a:latin typeface="Trebuchet MS" panose="020B0603020202020204" pitchFamily="34" charset="0"/>
              </a:rPr>
              <a:t> </a:t>
            </a:r>
            <a:r>
              <a:rPr lang="en-US" sz="3200" dirty="0">
                <a:latin typeface="Trebuchet MS" panose="020B0603020202020204" pitchFamily="34" charset="0"/>
              </a:rPr>
              <a:t>and give it to them.  </a:t>
            </a:r>
            <a:endParaRPr lang="en-US" sz="3200" dirty="0" smtClean="0">
              <a:latin typeface="Trebuchet MS" panose="020B0603020202020204" pitchFamily="34" charset="0"/>
            </a:endParaRPr>
          </a:p>
          <a:p>
            <a:pPr>
              <a:spcAft>
                <a:spcPts val="1800"/>
              </a:spcAft>
            </a:pPr>
            <a:r>
              <a:rPr lang="en-US" sz="3200" dirty="0" smtClean="0">
                <a:latin typeface="Trebuchet MS" panose="020B0603020202020204" pitchFamily="34" charset="0"/>
              </a:rPr>
              <a:t>You </a:t>
            </a:r>
            <a:r>
              <a:rPr lang="en-US" sz="3200" dirty="0">
                <a:latin typeface="Trebuchet MS" panose="020B0603020202020204" pitchFamily="34" charset="0"/>
              </a:rPr>
              <a:t>have all the answers backed by the </a:t>
            </a:r>
            <a:r>
              <a:rPr lang="en-US" sz="3200" dirty="0" smtClean="0">
                <a:latin typeface="Trebuchet MS" panose="020B0603020202020204" pitchFamily="34" charset="0"/>
              </a:rPr>
              <a:t>“</a:t>
            </a:r>
            <a:r>
              <a:rPr lang="en-US" sz="3200" i="1" dirty="0" smtClean="0"/>
              <a:t>the </a:t>
            </a:r>
            <a:r>
              <a:rPr lang="en-US" sz="3200" i="1" dirty="0"/>
              <a:t>church of the living God, </a:t>
            </a:r>
            <a:r>
              <a:rPr lang="en-US" sz="3200" i="1" dirty="0" smtClean="0"/>
              <a:t>the </a:t>
            </a:r>
            <a:r>
              <a:rPr lang="en-US" sz="3200" b="1" i="1" dirty="0" smtClean="0">
                <a:solidFill>
                  <a:schemeClr val="accent4"/>
                </a:solidFill>
              </a:rPr>
              <a:t>pillar and foundation of truth</a:t>
            </a:r>
            <a:r>
              <a:rPr lang="en-US" sz="3200" i="1" dirty="0" smtClean="0">
                <a:solidFill>
                  <a:schemeClr val="accent4"/>
                </a:solidFill>
              </a:rPr>
              <a:t>.</a:t>
            </a:r>
            <a:r>
              <a:rPr lang="en-US" sz="3200" i="1" dirty="0" smtClean="0"/>
              <a:t>”</a:t>
            </a:r>
          </a:p>
        </p:txBody>
      </p:sp>
    </p:spTree>
    <p:extLst>
      <p:ext uri="{BB962C8B-B14F-4D97-AF65-F5344CB8AC3E}">
        <p14:creationId xmlns:p14="http://schemas.microsoft.com/office/powerpoint/2010/main" val="262522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What do Many Protestants Believe?</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4924425"/>
          </a:xfrm>
          <a:prstGeom prst="rect">
            <a:avLst/>
          </a:prstGeom>
          <a:noFill/>
        </p:spPr>
        <p:txBody>
          <a:bodyPr wrap="square" rtlCol="0">
            <a:spAutoFit/>
          </a:bodyPr>
          <a:lstStyle/>
          <a:p>
            <a:pPr>
              <a:spcAft>
                <a:spcPts val="1800"/>
              </a:spcAft>
            </a:pPr>
            <a:r>
              <a:rPr lang="en-US" sz="3200" i="1" dirty="0" smtClean="0">
                <a:latin typeface="Trebuchet MS" panose="020B0603020202020204" pitchFamily="34" charset="0"/>
              </a:rPr>
              <a:t>Catholics are idolaters who worship statues</a:t>
            </a:r>
          </a:p>
          <a:p>
            <a:pPr>
              <a:spcAft>
                <a:spcPts val="1800"/>
              </a:spcAft>
            </a:pPr>
            <a:r>
              <a:rPr lang="en-US" sz="3200" i="1" dirty="0" smtClean="0">
                <a:latin typeface="Trebuchet MS" panose="020B0603020202020204" pitchFamily="34" charset="0"/>
              </a:rPr>
              <a:t>Catholics worship Mary and the Saints</a:t>
            </a:r>
          </a:p>
          <a:p>
            <a:pPr>
              <a:spcAft>
                <a:spcPts val="1800"/>
              </a:spcAft>
            </a:pPr>
            <a:r>
              <a:rPr lang="en-US" sz="3200" i="1" dirty="0" smtClean="0">
                <a:latin typeface="Trebuchet MS" panose="020B0603020202020204" pitchFamily="34" charset="0"/>
              </a:rPr>
              <a:t>Catholics are forbidden to read the Bible</a:t>
            </a:r>
          </a:p>
          <a:p>
            <a:pPr>
              <a:spcAft>
                <a:spcPts val="1800"/>
              </a:spcAft>
            </a:pPr>
            <a:r>
              <a:rPr lang="en-US" sz="3200" i="1" dirty="0" smtClean="0">
                <a:latin typeface="Trebuchet MS" panose="020B0603020202020204" pitchFamily="34" charset="0"/>
              </a:rPr>
              <a:t>Catholics do not believe in the scriptures </a:t>
            </a:r>
          </a:p>
          <a:p>
            <a:pPr>
              <a:spcAft>
                <a:spcPts val="1800"/>
              </a:spcAft>
            </a:pPr>
            <a:r>
              <a:rPr lang="en-US" sz="3200" i="1" dirty="0" smtClean="0">
                <a:latin typeface="Trebuchet MS" panose="020B0603020202020204" pitchFamily="34" charset="0"/>
              </a:rPr>
              <a:t>Catholics do not believe in salvation by faith</a:t>
            </a:r>
          </a:p>
          <a:p>
            <a:pPr>
              <a:spcAft>
                <a:spcPts val="1800"/>
              </a:spcAft>
            </a:pPr>
            <a:r>
              <a:rPr lang="en-US" sz="3200" i="1" dirty="0" smtClean="0">
                <a:latin typeface="Trebuchet MS" panose="020B0603020202020204" pitchFamily="34" charset="0"/>
              </a:rPr>
              <a:t>Catholics participate in pagan rituals</a:t>
            </a:r>
          </a:p>
          <a:p>
            <a:pPr>
              <a:spcAft>
                <a:spcPts val="1800"/>
              </a:spcAft>
            </a:pPr>
            <a:r>
              <a:rPr lang="en-US" sz="3200" i="1" dirty="0" smtClean="0">
                <a:latin typeface="Trebuchet MS" panose="020B0603020202020204" pitchFamily="34" charset="0"/>
              </a:rPr>
              <a:t>Catholicism is not a scriptural religion.</a:t>
            </a:r>
            <a:endParaRPr lang="en-US" sz="3200" i="1" dirty="0" smtClean="0"/>
          </a:p>
        </p:txBody>
      </p:sp>
    </p:spTree>
    <p:extLst>
      <p:ext uri="{BB962C8B-B14F-4D97-AF65-F5344CB8AC3E}">
        <p14:creationId xmlns:p14="http://schemas.microsoft.com/office/powerpoint/2010/main" val="289251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How Do We Respond?</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3277820"/>
          </a:xfrm>
          <a:prstGeom prst="rect">
            <a:avLst/>
          </a:prstGeom>
          <a:noFill/>
        </p:spPr>
        <p:txBody>
          <a:bodyPr wrap="square" rtlCol="0">
            <a:spAutoFit/>
          </a:bodyPr>
          <a:lstStyle/>
          <a:p>
            <a:pPr>
              <a:spcAft>
                <a:spcPts val="1800"/>
              </a:spcAft>
            </a:pPr>
            <a:r>
              <a:rPr lang="en-US" sz="3200" dirty="0" smtClean="0">
                <a:latin typeface="Trebuchet MS" panose="020B0603020202020204" pitchFamily="34" charset="0"/>
              </a:rPr>
              <a:t>Remember 1 Peter 3:15?</a:t>
            </a:r>
          </a:p>
          <a:p>
            <a:endParaRPr lang="en-US" sz="3200" i="1" dirty="0" smtClean="0"/>
          </a:p>
          <a:p>
            <a:r>
              <a:rPr lang="en-US" sz="3200" i="1" dirty="0" smtClean="0"/>
              <a:t>“…</a:t>
            </a:r>
            <a:r>
              <a:rPr lang="en-US" sz="3200" i="1" dirty="0"/>
              <a:t>but do it with </a:t>
            </a:r>
            <a:r>
              <a:rPr lang="en-US" sz="3200" i="1" dirty="0">
                <a:solidFill>
                  <a:schemeClr val="accent4"/>
                </a:solidFill>
              </a:rPr>
              <a:t>gentleness and reverence, keeping your conscience clear</a:t>
            </a:r>
            <a:r>
              <a:rPr lang="en-US" sz="3200" i="1" dirty="0"/>
              <a:t>, so that, when you are maligned, those who defame your good conduct in Christ may themselves be put to shame</a:t>
            </a:r>
            <a:r>
              <a:rPr lang="en-US" sz="3200" i="1" dirty="0" smtClean="0"/>
              <a:t>.”</a:t>
            </a:r>
            <a:endParaRPr lang="en-US" sz="3200" i="1" dirty="0"/>
          </a:p>
        </p:txBody>
      </p:sp>
    </p:spTree>
    <p:extLst>
      <p:ext uri="{BB962C8B-B14F-4D97-AF65-F5344CB8AC3E}">
        <p14:creationId xmlns:p14="http://schemas.microsoft.com/office/powerpoint/2010/main" val="25294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Getting Started</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2585323"/>
          </a:xfrm>
          <a:prstGeom prst="rect">
            <a:avLst/>
          </a:prstGeom>
          <a:noFill/>
        </p:spPr>
        <p:txBody>
          <a:bodyPr wrap="square" rtlCol="0">
            <a:spAutoFit/>
          </a:bodyPr>
          <a:lstStyle/>
          <a:p>
            <a:pPr>
              <a:spcAft>
                <a:spcPts val="1800"/>
              </a:spcAft>
            </a:pPr>
            <a:r>
              <a:rPr lang="en-US" sz="3200" dirty="0" smtClean="0">
                <a:latin typeface="Trebuchet MS" panose="020B0603020202020204" pitchFamily="34" charset="0"/>
              </a:rPr>
              <a:t>Let’s start with a simple topic that has some easily justifiable answers:</a:t>
            </a:r>
          </a:p>
          <a:p>
            <a:pPr>
              <a:spcAft>
                <a:spcPts val="1800"/>
              </a:spcAft>
            </a:pPr>
            <a:endParaRPr lang="en-US" sz="3200" i="1" dirty="0">
              <a:latin typeface="Trebuchet MS" panose="020B0603020202020204" pitchFamily="34" charset="0"/>
            </a:endParaRPr>
          </a:p>
          <a:p>
            <a:pPr>
              <a:spcAft>
                <a:spcPts val="1800"/>
              </a:spcAft>
            </a:pPr>
            <a:r>
              <a:rPr lang="en-US" sz="3600" b="1" i="1" dirty="0" smtClean="0">
                <a:solidFill>
                  <a:schemeClr val="accent4"/>
                </a:solidFill>
                <a:latin typeface="Trebuchet MS" panose="020B0603020202020204" pitchFamily="34" charset="0"/>
              </a:rPr>
              <a:t>The Ten Commandments</a:t>
            </a:r>
            <a:endParaRPr lang="en-US" sz="3600" b="1" i="1" dirty="0">
              <a:solidFill>
                <a:schemeClr val="accent4"/>
              </a:solidFill>
            </a:endParaRPr>
          </a:p>
        </p:txBody>
      </p:sp>
    </p:spTree>
    <p:extLst>
      <p:ext uri="{BB962C8B-B14F-4D97-AF65-F5344CB8AC3E}">
        <p14:creationId xmlns:p14="http://schemas.microsoft.com/office/powerpoint/2010/main" val="38901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A Common Misunderstanding</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3816429"/>
          </a:xfrm>
          <a:prstGeom prst="rect">
            <a:avLst/>
          </a:prstGeom>
          <a:noFill/>
        </p:spPr>
        <p:txBody>
          <a:bodyPr wrap="square" rtlCol="0">
            <a:spAutoFit/>
          </a:bodyPr>
          <a:lstStyle/>
          <a:p>
            <a:pPr>
              <a:spcAft>
                <a:spcPts val="3000"/>
              </a:spcAft>
            </a:pPr>
            <a:r>
              <a:rPr lang="en-US" sz="3200" dirty="0" smtClean="0">
                <a:latin typeface="Trebuchet MS" panose="020B0603020202020204" pitchFamily="34" charset="0"/>
              </a:rPr>
              <a:t>Catholics threw out the second commandment so they could justify idol worship.</a:t>
            </a:r>
          </a:p>
          <a:p>
            <a:pPr>
              <a:spcAft>
                <a:spcPts val="3000"/>
              </a:spcAft>
            </a:pPr>
            <a:r>
              <a:rPr lang="en-US" sz="3200" dirty="0" smtClean="0">
                <a:latin typeface="Trebuchet MS" panose="020B0603020202020204" pitchFamily="34" charset="0"/>
              </a:rPr>
              <a:t>Protestants modified the first commandment  to justify their stance that Catholics are idolaters.</a:t>
            </a:r>
          </a:p>
          <a:p>
            <a:pPr>
              <a:spcAft>
                <a:spcPts val="3000"/>
              </a:spcAft>
            </a:pPr>
            <a:r>
              <a:rPr lang="en-US" sz="3200" i="1" dirty="0" smtClean="0">
                <a:latin typeface="Trebuchet MS" panose="020B0603020202020204" pitchFamily="34" charset="0"/>
              </a:rPr>
              <a:t>Both statements are patently false.</a:t>
            </a:r>
            <a:endParaRPr lang="en-US" sz="3200" i="1" dirty="0"/>
          </a:p>
        </p:txBody>
      </p:sp>
    </p:spTree>
    <p:extLst>
      <p:ext uri="{BB962C8B-B14F-4D97-AF65-F5344CB8AC3E}">
        <p14:creationId xmlns:p14="http://schemas.microsoft.com/office/powerpoint/2010/main" val="115418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Why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2759675" y="1562671"/>
            <a:ext cx="8754301" cy="3908762"/>
          </a:xfrm>
          <a:prstGeom prst="rect">
            <a:avLst/>
          </a:prstGeom>
          <a:noFill/>
        </p:spPr>
        <p:txBody>
          <a:bodyPr wrap="square" rtlCol="0">
            <a:spAutoFit/>
          </a:bodyPr>
          <a:lstStyle/>
          <a:p>
            <a:r>
              <a:rPr lang="en-US" sz="4000" dirty="0" smtClean="0">
                <a:latin typeface="Trebuchet MS" panose="020B0603020202020204" pitchFamily="34" charset="0"/>
              </a:rPr>
              <a:t>Paul teaches us…</a:t>
            </a:r>
          </a:p>
          <a:p>
            <a:endParaRPr lang="en-US" sz="3200" i="1" dirty="0">
              <a:latin typeface="Trebuchet MS" panose="020B0603020202020204" pitchFamily="34" charset="0"/>
            </a:endParaRPr>
          </a:p>
          <a:p>
            <a:r>
              <a:rPr lang="en-US" sz="3200" i="1" dirty="0" smtClean="0">
                <a:latin typeface="Trebuchet MS" panose="020B0603020202020204" pitchFamily="34" charset="0"/>
              </a:rPr>
              <a:t>“…but </a:t>
            </a:r>
            <a:r>
              <a:rPr lang="en-US" sz="3200" i="1" dirty="0">
                <a:latin typeface="Trebuchet MS" panose="020B0603020202020204" pitchFamily="34" charset="0"/>
              </a:rPr>
              <a:t>sanctify Christ as Lord in your hearts. </a:t>
            </a:r>
            <a:r>
              <a:rPr lang="en-US" sz="3200" i="1" dirty="0">
                <a:solidFill>
                  <a:schemeClr val="accent4"/>
                </a:solidFill>
                <a:latin typeface="Trebuchet MS" panose="020B0603020202020204" pitchFamily="34" charset="0"/>
              </a:rPr>
              <a:t>Always be ready to give an explanation to anyone who asks you for a reason for your hope</a:t>
            </a:r>
            <a:r>
              <a:rPr lang="en-US" sz="3200" i="1" dirty="0" smtClean="0">
                <a:solidFill>
                  <a:schemeClr val="accent4"/>
                </a:solidFill>
                <a:latin typeface="Trebuchet MS" panose="020B0603020202020204" pitchFamily="34" charset="0"/>
              </a:rPr>
              <a:t>,”</a:t>
            </a:r>
          </a:p>
          <a:p>
            <a:endParaRPr lang="en-US" sz="2400" b="1" i="1" dirty="0" smtClean="0">
              <a:latin typeface="Trebuchet MS" panose="020B0603020202020204" pitchFamily="34" charset="0"/>
            </a:endParaRPr>
          </a:p>
          <a:p>
            <a:r>
              <a:rPr lang="en-US" sz="2400" b="1" i="1" dirty="0" smtClean="0">
                <a:latin typeface="Trebuchet MS" panose="020B0603020202020204" pitchFamily="34" charset="0"/>
              </a:rPr>
              <a:t>1 Peter 3:15 </a:t>
            </a:r>
            <a:endParaRPr lang="en-US" sz="2400" b="1" dirty="0">
              <a:latin typeface="Trebuchet MS" panose="020B0603020202020204" pitchFamily="34" charset="0"/>
            </a:endParaRPr>
          </a:p>
        </p:txBody>
      </p:sp>
    </p:spTree>
    <p:extLst>
      <p:ext uri="{BB962C8B-B14F-4D97-AF65-F5344CB8AC3E}">
        <p14:creationId xmlns:p14="http://schemas.microsoft.com/office/powerpoint/2010/main" val="403913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A Common Misunderstanding</a:t>
            </a:r>
            <a:endParaRPr lang="en-US" b="1" dirty="0">
              <a:solidFill>
                <a:schemeClr val="accent4"/>
              </a:solidFill>
              <a:latin typeface="Trajan Pro" panose="02020502050506020301"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85" y="830424"/>
            <a:ext cx="3191069" cy="602757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930" y="765110"/>
            <a:ext cx="3191069" cy="6092890"/>
          </a:xfrm>
          <a:prstGeom prst="rect">
            <a:avLst/>
          </a:prstGeom>
          <a:noFill/>
        </p:spPr>
      </p:pic>
      <p:sp>
        <p:nvSpPr>
          <p:cNvPr id="9" name="TextBox 8"/>
          <p:cNvSpPr txBox="1"/>
          <p:nvPr/>
        </p:nvSpPr>
        <p:spPr>
          <a:xfrm>
            <a:off x="8675905" y="1528818"/>
            <a:ext cx="2808515" cy="5103845"/>
          </a:xfrm>
          <a:prstGeom prst="rect">
            <a:avLst/>
          </a:prstGeom>
        </p:spPr>
        <p:txBody>
          <a:bodyPr wrap="square" rtlCol="0">
            <a:spAutoFit/>
          </a:bodyPr>
          <a:lstStyle/>
          <a:p>
            <a:endParaRPr lang="en-US" dirty="0"/>
          </a:p>
        </p:txBody>
      </p:sp>
      <p:sp>
        <p:nvSpPr>
          <p:cNvPr id="10" name="TextBox 9"/>
          <p:cNvSpPr txBox="1"/>
          <p:nvPr/>
        </p:nvSpPr>
        <p:spPr>
          <a:xfrm>
            <a:off x="7231030" y="1746361"/>
            <a:ext cx="2808515" cy="4247317"/>
          </a:xfrm>
          <a:prstGeom prst="rect">
            <a:avLst/>
          </a:prstGeom>
          <a:noFill/>
        </p:spPr>
        <p:txBody>
          <a:bodyPr wrap="square" rtlCol="0">
            <a:spAutoFit/>
          </a:bodyPr>
          <a:lstStyle>
            <a:defPPr>
              <a:defRPr lang="en-US"/>
            </a:defPPr>
            <a:lvl1pPr>
              <a:defRPr>
                <a:solidFill>
                  <a:srgbClr val="672F09"/>
                </a:solidFill>
                <a:latin typeface="Trajan Pro" panose="02020502050506020301" pitchFamily="18" charset="0"/>
              </a:defRPr>
            </a:lvl1pPr>
          </a:lstStyle>
          <a:p>
            <a:pPr marL="342900" indent="-342900">
              <a:spcAft>
                <a:spcPts val="1200"/>
              </a:spcAft>
              <a:buFont typeface="+mj-lt"/>
              <a:buAutoNum type="arabicPeriod"/>
            </a:pPr>
            <a:r>
              <a:rPr lang="en-US" sz="1200" b="1" dirty="0" smtClean="0">
                <a:solidFill>
                  <a:srgbClr val="421E06"/>
                </a:solidFill>
                <a:latin typeface="Trebuchet MS" panose="020B0603020202020204" pitchFamily="34" charset="0"/>
              </a:rPr>
              <a:t>You </a:t>
            </a:r>
            <a:r>
              <a:rPr lang="en-US" sz="1200" b="1" dirty="0">
                <a:solidFill>
                  <a:srgbClr val="421E06"/>
                </a:solidFill>
                <a:latin typeface="Trebuchet MS" panose="020B0603020202020204" pitchFamily="34" charset="0"/>
              </a:rPr>
              <a:t>shall have no other gods but me.</a:t>
            </a:r>
          </a:p>
          <a:p>
            <a:pPr marL="342900" indent="-342900">
              <a:spcAft>
                <a:spcPts val="1200"/>
              </a:spcAft>
              <a:buFont typeface="+mj-lt"/>
              <a:buAutoNum type="arabicPeriod"/>
            </a:pPr>
            <a:r>
              <a:rPr lang="en-US" sz="1200" b="1" dirty="0">
                <a:solidFill>
                  <a:srgbClr val="C00000"/>
                </a:solidFill>
                <a:latin typeface="Trebuchet MS" panose="020B0603020202020204" pitchFamily="34" charset="0"/>
              </a:rPr>
              <a:t>You shall not make unto you any graven images</a:t>
            </a:r>
          </a:p>
          <a:p>
            <a:pPr marL="342900" indent="-342900">
              <a:spcAft>
                <a:spcPts val="1200"/>
              </a:spcAft>
              <a:buFont typeface="+mj-lt"/>
              <a:buAutoNum type="arabicPeriod"/>
            </a:pPr>
            <a:r>
              <a:rPr lang="en-US" sz="1200" b="1" dirty="0">
                <a:solidFill>
                  <a:srgbClr val="421E06"/>
                </a:solidFill>
                <a:latin typeface="Trebuchet MS" panose="020B0603020202020204" pitchFamily="34" charset="0"/>
              </a:rPr>
              <a:t>You shall not take the name of the Lord your God in vain</a:t>
            </a:r>
          </a:p>
          <a:p>
            <a:pPr marL="342900" indent="-342900">
              <a:spcAft>
                <a:spcPts val="1200"/>
              </a:spcAft>
              <a:buFont typeface="+mj-lt"/>
              <a:buAutoNum type="arabicPeriod"/>
            </a:pPr>
            <a:r>
              <a:rPr lang="en-US" sz="1200" b="1" dirty="0">
                <a:solidFill>
                  <a:srgbClr val="421E06"/>
                </a:solidFill>
                <a:latin typeface="Trebuchet MS" panose="020B0603020202020204" pitchFamily="34" charset="0"/>
              </a:rPr>
              <a:t>You shall remember the Sabbath and keep it holy</a:t>
            </a:r>
          </a:p>
          <a:p>
            <a:pPr marL="342900" indent="-342900">
              <a:spcAft>
                <a:spcPts val="1200"/>
              </a:spcAft>
              <a:buFont typeface="+mj-lt"/>
              <a:buAutoNum type="arabicPeriod"/>
            </a:pPr>
            <a:r>
              <a:rPr lang="en-US" sz="1200" b="1" dirty="0">
                <a:solidFill>
                  <a:srgbClr val="421E06"/>
                </a:solidFill>
                <a:latin typeface="Trebuchet MS" panose="020B0603020202020204" pitchFamily="34" charset="0"/>
              </a:rPr>
              <a:t>Honor your mother and father</a:t>
            </a:r>
          </a:p>
          <a:p>
            <a:pPr marL="342900" indent="-342900">
              <a:spcAft>
                <a:spcPts val="1200"/>
              </a:spcAft>
              <a:buFont typeface="+mj-lt"/>
              <a:buAutoNum type="arabicPeriod"/>
            </a:pPr>
            <a:r>
              <a:rPr lang="en-US" sz="1200" b="1" dirty="0">
                <a:solidFill>
                  <a:srgbClr val="421E06"/>
                </a:solidFill>
                <a:latin typeface="Trebuchet MS" panose="020B0603020202020204" pitchFamily="34" charset="0"/>
              </a:rPr>
              <a:t>You shall not </a:t>
            </a:r>
            <a:r>
              <a:rPr lang="en-US" sz="1200" b="1" dirty="0" smtClean="0">
                <a:solidFill>
                  <a:srgbClr val="421E06"/>
                </a:solidFill>
                <a:latin typeface="Trebuchet MS" panose="020B0603020202020204" pitchFamily="34" charset="0"/>
              </a:rPr>
              <a:t>kill</a:t>
            </a:r>
            <a:endParaRPr lang="en-US" sz="1200" b="1" dirty="0">
              <a:solidFill>
                <a:srgbClr val="421E06"/>
              </a:solidFill>
              <a:latin typeface="Trebuchet MS" panose="020B0603020202020204" pitchFamily="34" charset="0"/>
            </a:endParaRPr>
          </a:p>
          <a:p>
            <a:pPr marL="342900" indent="-342900">
              <a:spcAft>
                <a:spcPts val="1200"/>
              </a:spcAft>
              <a:buFont typeface="+mj-lt"/>
              <a:buAutoNum type="arabicPeriod"/>
            </a:pPr>
            <a:r>
              <a:rPr lang="en-US" sz="1200" b="1" dirty="0">
                <a:solidFill>
                  <a:srgbClr val="421E06"/>
                </a:solidFill>
                <a:latin typeface="Trebuchet MS" panose="020B0603020202020204" pitchFamily="34" charset="0"/>
              </a:rPr>
              <a:t>You shall not commit adultery</a:t>
            </a:r>
          </a:p>
          <a:p>
            <a:pPr marL="342900" indent="-342900">
              <a:spcAft>
                <a:spcPts val="1200"/>
              </a:spcAft>
              <a:buFont typeface="+mj-lt"/>
              <a:buAutoNum type="arabicPeriod"/>
            </a:pPr>
            <a:r>
              <a:rPr lang="en-US" sz="1200" b="1" dirty="0">
                <a:solidFill>
                  <a:srgbClr val="421E06"/>
                </a:solidFill>
                <a:latin typeface="Trebuchet MS" panose="020B0603020202020204" pitchFamily="34" charset="0"/>
              </a:rPr>
              <a:t>You shall not steal</a:t>
            </a:r>
          </a:p>
          <a:p>
            <a:pPr marL="342900" indent="-342900">
              <a:spcAft>
                <a:spcPts val="1200"/>
              </a:spcAft>
              <a:buFont typeface="+mj-lt"/>
              <a:buAutoNum type="arabicPeriod"/>
            </a:pPr>
            <a:r>
              <a:rPr lang="en-US" sz="1200" b="1" dirty="0">
                <a:solidFill>
                  <a:srgbClr val="421E06"/>
                </a:solidFill>
                <a:latin typeface="Trebuchet MS" panose="020B0603020202020204" pitchFamily="34" charset="0"/>
              </a:rPr>
              <a:t>You shall not bear false witness</a:t>
            </a:r>
          </a:p>
          <a:p>
            <a:pPr marL="342900" indent="-342900">
              <a:spcAft>
                <a:spcPts val="1200"/>
              </a:spcAft>
              <a:buFont typeface="+mj-lt"/>
              <a:buAutoNum type="arabicPeriod"/>
            </a:pPr>
            <a:r>
              <a:rPr lang="en-US" sz="1200" b="1" dirty="0">
                <a:solidFill>
                  <a:srgbClr val="421E06"/>
                </a:solidFill>
                <a:latin typeface="Trebuchet MS" panose="020B0603020202020204" pitchFamily="34" charset="0"/>
              </a:rPr>
              <a:t>You shall not covet anything that belongs to your </a:t>
            </a:r>
            <a:r>
              <a:rPr lang="en-US" sz="1200" b="1" dirty="0" smtClean="0">
                <a:solidFill>
                  <a:srgbClr val="421E06"/>
                </a:solidFill>
                <a:latin typeface="Trebuchet MS" panose="020B0603020202020204" pitchFamily="34" charset="0"/>
              </a:rPr>
              <a:t>neighbor</a:t>
            </a:r>
            <a:endParaRPr lang="en-US" sz="1200" b="1" dirty="0">
              <a:solidFill>
                <a:srgbClr val="421E06"/>
              </a:solidFill>
              <a:latin typeface="Trebuchet MS" panose="020B0603020202020204" pitchFamily="34" charset="0"/>
            </a:endParaRPr>
          </a:p>
        </p:txBody>
      </p:sp>
      <p:sp>
        <p:nvSpPr>
          <p:cNvPr id="15" name="Rectangle 14"/>
          <p:cNvSpPr/>
          <p:nvPr/>
        </p:nvSpPr>
        <p:spPr>
          <a:xfrm>
            <a:off x="3327422" y="1835792"/>
            <a:ext cx="2845837" cy="4201150"/>
          </a:xfrm>
          <a:prstGeom prst="rect">
            <a:avLst/>
          </a:prstGeom>
        </p:spPr>
        <p:txBody>
          <a:bodyPr wrap="square">
            <a:spAutoFit/>
          </a:bodyPr>
          <a:lstStyle/>
          <a:p>
            <a:pPr marL="342900" indent="-342900">
              <a:spcAft>
                <a:spcPts val="1000"/>
              </a:spcAft>
              <a:buFont typeface="+mj-lt"/>
              <a:buAutoNum type="arabicPeriod"/>
            </a:pPr>
            <a:r>
              <a:rPr lang="en-US" sz="1200" b="1" dirty="0">
                <a:solidFill>
                  <a:srgbClr val="421E06"/>
                </a:solidFill>
                <a:latin typeface="Trebuchet MS" panose="020B0603020202020204" pitchFamily="34" charset="0"/>
              </a:rPr>
              <a:t>You shall have no other Gods before me</a:t>
            </a:r>
          </a:p>
          <a:p>
            <a:pPr marL="342900" indent="-342900">
              <a:spcAft>
                <a:spcPts val="1000"/>
              </a:spcAft>
              <a:buFont typeface="+mj-lt"/>
              <a:buAutoNum type="arabicPeriod"/>
            </a:pPr>
            <a:r>
              <a:rPr lang="en-US" sz="1200" b="1" dirty="0">
                <a:solidFill>
                  <a:srgbClr val="421E06"/>
                </a:solidFill>
                <a:latin typeface="Trebuchet MS" panose="020B0603020202020204" pitchFamily="34" charset="0"/>
              </a:rPr>
              <a:t>Do not take the Lords name in vain</a:t>
            </a:r>
          </a:p>
          <a:p>
            <a:pPr marL="342900" indent="-342900">
              <a:spcAft>
                <a:spcPts val="1000"/>
              </a:spcAft>
              <a:buFont typeface="+mj-lt"/>
              <a:buAutoNum type="arabicPeriod"/>
            </a:pPr>
            <a:r>
              <a:rPr lang="en-US" sz="1200" b="1" dirty="0">
                <a:solidFill>
                  <a:srgbClr val="421E06"/>
                </a:solidFill>
                <a:latin typeface="Trebuchet MS" panose="020B0603020202020204" pitchFamily="34" charset="0"/>
              </a:rPr>
              <a:t>Remember the Sabbath and keep it holy</a:t>
            </a:r>
          </a:p>
          <a:p>
            <a:pPr marL="342900" indent="-342900">
              <a:spcAft>
                <a:spcPts val="1000"/>
              </a:spcAft>
              <a:buFont typeface="+mj-lt"/>
              <a:buAutoNum type="arabicPeriod"/>
            </a:pPr>
            <a:r>
              <a:rPr lang="en-US" sz="1200" b="1" dirty="0">
                <a:solidFill>
                  <a:srgbClr val="421E06"/>
                </a:solidFill>
                <a:latin typeface="Trebuchet MS" panose="020B0603020202020204" pitchFamily="34" charset="0"/>
              </a:rPr>
              <a:t>Honor your mother and father</a:t>
            </a:r>
          </a:p>
          <a:p>
            <a:pPr marL="342900" indent="-342900">
              <a:spcAft>
                <a:spcPts val="1000"/>
              </a:spcAft>
              <a:buFont typeface="+mj-lt"/>
              <a:buAutoNum type="arabicPeriod"/>
            </a:pPr>
            <a:r>
              <a:rPr lang="en-US" sz="1200" b="1" dirty="0">
                <a:solidFill>
                  <a:srgbClr val="421E06"/>
                </a:solidFill>
                <a:latin typeface="Trebuchet MS" panose="020B0603020202020204" pitchFamily="34" charset="0"/>
              </a:rPr>
              <a:t>You shall not </a:t>
            </a:r>
            <a:r>
              <a:rPr lang="en-US" sz="1200" b="1" dirty="0" smtClean="0">
                <a:solidFill>
                  <a:srgbClr val="421E06"/>
                </a:solidFill>
                <a:latin typeface="Trebuchet MS" panose="020B0603020202020204" pitchFamily="34" charset="0"/>
              </a:rPr>
              <a:t>murder</a:t>
            </a:r>
            <a:endParaRPr lang="en-US" sz="1200" b="1" dirty="0">
              <a:solidFill>
                <a:srgbClr val="421E06"/>
              </a:solidFill>
              <a:latin typeface="Trebuchet MS" panose="020B0603020202020204" pitchFamily="34" charset="0"/>
            </a:endParaRPr>
          </a:p>
          <a:p>
            <a:pPr marL="342900" indent="-342900">
              <a:spcAft>
                <a:spcPts val="1000"/>
              </a:spcAft>
              <a:buFont typeface="+mj-lt"/>
              <a:buAutoNum type="arabicPeriod"/>
            </a:pPr>
            <a:r>
              <a:rPr lang="en-US" sz="1200" b="1" dirty="0">
                <a:solidFill>
                  <a:srgbClr val="421E06"/>
                </a:solidFill>
                <a:latin typeface="Trebuchet MS" panose="020B0603020202020204" pitchFamily="34" charset="0"/>
              </a:rPr>
              <a:t>You shall not commit </a:t>
            </a:r>
            <a:r>
              <a:rPr lang="en-US" sz="1200" b="1" dirty="0" smtClean="0">
                <a:solidFill>
                  <a:srgbClr val="421E06"/>
                </a:solidFill>
                <a:latin typeface="Trebuchet MS" panose="020B0603020202020204" pitchFamily="34" charset="0"/>
              </a:rPr>
              <a:t>adultery</a:t>
            </a:r>
            <a:endParaRPr lang="en-US" sz="1200" b="1" dirty="0">
              <a:solidFill>
                <a:srgbClr val="421E06"/>
              </a:solidFill>
              <a:latin typeface="Trebuchet MS" panose="020B0603020202020204" pitchFamily="34" charset="0"/>
            </a:endParaRPr>
          </a:p>
          <a:p>
            <a:pPr marL="342900" indent="-342900">
              <a:spcAft>
                <a:spcPts val="1000"/>
              </a:spcAft>
              <a:buFont typeface="+mj-lt"/>
              <a:buAutoNum type="arabicPeriod"/>
            </a:pPr>
            <a:r>
              <a:rPr lang="en-US" sz="1200" b="1" dirty="0">
                <a:solidFill>
                  <a:srgbClr val="421E06"/>
                </a:solidFill>
                <a:latin typeface="Trebuchet MS" panose="020B0603020202020204" pitchFamily="34" charset="0"/>
              </a:rPr>
              <a:t>You shall not steal</a:t>
            </a:r>
          </a:p>
          <a:p>
            <a:pPr marL="342900" indent="-342900">
              <a:spcAft>
                <a:spcPts val="1000"/>
              </a:spcAft>
              <a:buFont typeface="+mj-lt"/>
              <a:buAutoNum type="arabicPeriod"/>
            </a:pPr>
            <a:r>
              <a:rPr lang="en-US" sz="1200" b="1" dirty="0">
                <a:solidFill>
                  <a:srgbClr val="421E06"/>
                </a:solidFill>
                <a:latin typeface="Trebuchet MS" panose="020B0603020202020204" pitchFamily="34" charset="0"/>
              </a:rPr>
              <a:t>You shall not bear false witness against your neighbor</a:t>
            </a:r>
          </a:p>
          <a:p>
            <a:pPr marL="342900" indent="-342900">
              <a:spcAft>
                <a:spcPts val="1000"/>
              </a:spcAft>
              <a:buFont typeface="+mj-lt"/>
              <a:buAutoNum type="arabicPeriod"/>
            </a:pPr>
            <a:r>
              <a:rPr lang="en-US" sz="1200" b="1" dirty="0">
                <a:solidFill>
                  <a:srgbClr val="C00000"/>
                </a:solidFill>
                <a:latin typeface="Trebuchet MS" panose="020B0603020202020204" pitchFamily="34" charset="0"/>
              </a:rPr>
              <a:t>You shall not covet your neighbors wife</a:t>
            </a:r>
          </a:p>
          <a:p>
            <a:pPr marL="342900" indent="-342900">
              <a:spcAft>
                <a:spcPts val="1000"/>
              </a:spcAft>
              <a:buFont typeface="+mj-lt"/>
              <a:buAutoNum type="arabicPeriod"/>
            </a:pPr>
            <a:r>
              <a:rPr lang="en-US" sz="1200" b="1" dirty="0">
                <a:solidFill>
                  <a:srgbClr val="421E06"/>
                </a:solidFill>
                <a:latin typeface="Trebuchet MS" panose="020B0603020202020204" pitchFamily="34" charset="0"/>
              </a:rPr>
              <a:t>You shall not covet your neighbors property</a:t>
            </a:r>
          </a:p>
        </p:txBody>
      </p:sp>
      <p:sp>
        <p:nvSpPr>
          <p:cNvPr id="16" name="TextBox 15"/>
          <p:cNvSpPr txBox="1"/>
          <p:nvPr/>
        </p:nvSpPr>
        <p:spPr>
          <a:xfrm>
            <a:off x="7119909" y="1018117"/>
            <a:ext cx="3347327" cy="369332"/>
          </a:xfrm>
          <a:prstGeom prst="rect">
            <a:avLst/>
          </a:prstGeom>
          <a:noFill/>
        </p:spPr>
        <p:txBody>
          <a:bodyPr wrap="square" rtlCol="0">
            <a:spAutoFit/>
          </a:bodyPr>
          <a:lstStyle>
            <a:defPPr>
              <a:defRPr lang="en-US"/>
            </a:defPPr>
            <a:lvl1pPr>
              <a:defRPr b="1">
                <a:solidFill>
                  <a:srgbClr val="421E06"/>
                </a:solidFill>
                <a:effectLst>
                  <a:outerShdw blurRad="50800" dist="38100" dir="2700000" algn="tl" rotWithShape="0">
                    <a:prstClr val="black">
                      <a:alpha val="40000"/>
                    </a:prstClr>
                  </a:outerShdw>
                </a:effectLst>
              </a:defRPr>
            </a:lvl1pPr>
          </a:lstStyle>
          <a:p>
            <a:r>
              <a:rPr lang="en-US" dirty="0"/>
              <a:t>Protestant 10 Commandments</a:t>
            </a:r>
          </a:p>
        </p:txBody>
      </p:sp>
      <p:sp>
        <p:nvSpPr>
          <p:cNvPr id="17" name="TextBox 16"/>
          <p:cNvSpPr txBox="1"/>
          <p:nvPr/>
        </p:nvSpPr>
        <p:spPr>
          <a:xfrm>
            <a:off x="3327279" y="1051563"/>
            <a:ext cx="3000922" cy="369332"/>
          </a:xfrm>
          <a:prstGeom prst="rect">
            <a:avLst/>
          </a:prstGeom>
          <a:noFill/>
        </p:spPr>
        <p:txBody>
          <a:bodyPr wrap="square" rtlCol="0">
            <a:spAutoFit/>
          </a:bodyPr>
          <a:lstStyle/>
          <a:p>
            <a:r>
              <a:rPr lang="en-US" b="1" dirty="0" smtClean="0">
                <a:solidFill>
                  <a:srgbClr val="421E06"/>
                </a:solidFill>
                <a:effectLst>
                  <a:outerShdw blurRad="50800" dist="38100" dir="2700000" algn="tl" rotWithShape="0">
                    <a:prstClr val="black">
                      <a:alpha val="40000"/>
                    </a:prstClr>
                  </a:outerShdw>
                </a:effectLst>
              </a:rPr>
              <a:t>Catholic 10 Commandments</a:t>
            </a:r>
            <a:endParaRPr lang="en-US" b="1" dirty="0">
              <a:solidFill>
                <a:srgbClr val="421E06"/>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22783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What Does the Bible Say?</a:t>
            </a:r>
            <a:endParaRPr lang="en-US" b="1" dirty="0">
              <a:solidFill>
                <a:schemeClr val="accent4"/>
              </a:solidFill>
              <a:latin typeface="Trajan Pro" panose="02020502050506020301" pitchFamily="18" charset="0"/>
            </a:endParaRPr>
          </a:p>
        </p:txBody>
      </p:sp>
      <p:sp>
        <p:nvSpPr>
          <p:cNvPr id="4" name="TextBox 3"/>
          <p:cNvSpPr txBox="1"/>
          <p:nvPr/>
        </p:nvSpPr>
        <p:spPr>
          <a:xfrm>
            <a:off x="2759674" y="1234652"/>
            <a:ext cx="4247615" cy="5078313"/>
          </a:xfrm>
          <a:prstGeom prst="rect">
            <a:avLst/>
          </a:prstGeom>
          <a:noFill/>
        </p:spPr>
        <p:txBody>
          <a:bodyPr wrap="square" rtlCol="0">
            <a:spAutoFit/>
          </a:bodyPr>
          <a:lstStyle/>
          <a:p>
            <a:pPr marL="228600" indent="-228600">
              <a:spcAft>
                <a:spcPts val="600"/>
              </a:spcAft>
              <a:buFont typeface="+mj-lt"/>
              <a:buAutoNum type="arabicPeriod"/>
            </a:pPr>
            <a:r>
              <a:rPr lang="en-US" sz="1400" dirty="0">
                <a:latin typeface="Trebuchet MS" panose="020B0603020202020204" pitchFamily="34" charset="0"/>
              </a:rPr>
              <a:t>Then God spoke all these words:</a:t>
            </a:r>
          </a:p>
          <a:p>
            <a:pPr marL="228600" indent="-228600">
              <a:spcAft>
                <a:spcPts val="600"/>
              </a:spcAft>
              <a:buFont typeface="+mj-lt"/>
              <a:buAutoNum type="arabicPeriod"/>
            </a:pPr>
            <a:r>
              <a:rPr lang="en-US" sz="1400" dirty="0" smtClean="0">
                <a:latin typeface="Trebuchet MS" panose="020B0603020202020204" pitchFamily="34" charset="0"/>
              </a:rPr>
              <a:t>I </a:t>
            </a:r>
            <a:r>
              <a:rPr lang="en-US" sz="1400" dirty="0">
                <a:latin typeface="Trebuchet MS" panose="020B0603020202020204" pitchFamily="34" charset="0"/>
              </a:rPr>
              <a:t>am the LORD your God, who brought you out of the land of Egypt, out of the house of slavery. </a:t>
            </a:r>
          </a:p>
          <a:p>
            <a:pPr marL="228600" indent="-228600">
              <a:spcAft>
                <a:spcPts val="600"/>
              </a:spcAft>
              <a:buFont typeface="+mj-lt"/>
              <a:buAutoNum type="arabicPeriod"/>
            </a:pPr>
            <a:r>
              <a:rPr lang="en-US" sz="1400" dirty="0" smtClean="0">
                <a:latin typeface="Trebuchet MS" panose="020B0603020202020204" pitchFamily="34" charset="0"/>
              </a:rPr>
              <a:t>You </a:t>
            </a:r>
            <a:r>
              <a:rPr lang="en-US" sz="1400" dirty="0">
                <a:latin typeface="Trebuchet MS" panose="020B0603020202020204" pitchFamily="34" charset="0"/>
              </a:rPr>
              <a:t>shall not have other gods beside me. </a:t>
            </a:r>
          </a:p>
          <a:p>
            <a:pPr marL="228600" indent="-228600">
              <a:spcAft>
                <a:spcPts val="600"/>
              </a:spcAft>
              <a:buFont typeface="+mj-lt"/>
              <a:buAutoNum type="arabicPeriod"/>
            </a:pPr>
            <a:r>
              <a:rPr lang="en-US" sz="1400" dirty="0" smtClean="0">
                <a:latin typeface="Trebuchet MS" panose="020B0603020202020204" pitchFamily="34" charset="0"/>
              </a:rPr>
              <a:t>You </a:t>
            </a:r>
            <a:r>
              <a:rPr lang="en-US" sz="1400" dirty="0">
                <a:latin typeface="Trebuchet MS" panose="020B0603020202020204" pitchFamily="34" charset="0"/>
              </a:rPr>
              <a:t>shall not make for yourself an </a:t>
            </a:r>
            <a:r>
              <a:rPr lang="en-US" sz="1400" dirty="0" smtClean="0">
                <a:latin typeface="Trebuchet MS" panose="020B0603020202020204" pitchFamily="34" charset="0"/>
              </a:rPr>
              <a:t>idol </a:t>
            </a:r>
            <a:r>
              <a:rPr lang="en-US" sz="1400" dirty="0">
                <a:latin typeface="Trebuchet MS" panose="020B0603020202020204" pitchFamily="34" charset="0"/>
              </a:rPr>
              <a:t>or a likeness of anything in the heavens above or on the earth below or in the waters beneath the earth; </a:t>
            </a:r>
            <a:endParaRPr lang="en-US" sz="1400" dirty="0" smtClean="0">
              <a:latin typeface="Trebuchet MS" panose="020B0603020202020204" pitchFamily="34" charset="0"/>
            </a:endParaRPr>
          </a:p>
          <a:p>
            <a:pPr marL="228600" indent="-228600">
              <a:spcAft>
                <a:spcPts val="600"/>
              </a:spcAft>
              <a:buFont typeface="+mj-lt"/>
              <a:buAutoNum type="arabicPeriod"/>
            </a:pPr>
            <a:r>
              <a:rPr lang="en-US" sz="1400" dirty="0" smtClean="0">
                <a:latin typeface="Trebuchet MS" panose="020B0603020202020204" pitchFamily="34" charset="0"/>
              </a:rPr>
              <a:t>you </a:t>
            </a:r>
            <a:r>
              <a:rPr lang="en-US" sz="1400" dirty="0">
                <a:latin typeface="Trebuchet MS" panose="020B0603020202020204" pitchFamily="34" charset="0"/>
              </a:rPr>
              <a:t>shall not bow down before them or serve them</a:t>
            </a:r>
            <a:r>
              <a:rPr lang="en-US" sz="1400" dirty="0" smtClean="0">
                <a:latin typeface="Trebuchet MS" panose="020B0603020202020204" pitchFamily="34" charset="0"/>
              </a:rPr>
              <a:t>. </a:t>
            </a:r>
            <a:r>
              <a:rPr lang="en-US" sz="1400" dirty="0">
                <a:latin typeface="Trebuchet MS" panose="020B0603020202020204" pitchFamily="34" charset="0"/>
              </a:rPr>
              <a:t>For I, the LORD, your God, am a jealous God, inflicting punishment for their ancestors’ wickedness on the children of those who hate me, down to the third and fourth generation; </a:t>
            </a:r>
          </a:p>
          <a:p>
            <a:pPr marL="228600" indent="-228600">
              <a:spcAft>
                <a:spcPts val="600"/>
              </a:spcAft>
              <a:buFont typeface="+mj-lt"/>
              <a:buAutoNum type="arabicPeriod"/>
            </a:pPr>
            <a:r>
              <a:rPr lang="en-US" sz="1400" dirty="0" smtClean="0">
                <a:latin typeface="Trebuchet MS" panose="020B0603020202020204" pitchFamily="34" charset="0"/>
              </a:rPr>
              <a:t>but </a:t>
            </a:r>
            <a:r>
              <a:rPr lang="en-US" sz="1400" dirty="0">
                <a:latin typeface="Trebuchet MS" panose="020B0603020202020204" pitchFamily="34" charset="0"/>
              </a:rPr>
              <a:t>showing love down to the thousandth generation of those who love me and keep my commandments.</a:t>
            </a:r>
          </a:p>
          <a:p>
            <a:pPr marL="228600" indent="-228600">
              <a:spcAft>
                <a:spcPts val="600"/>
              </a:spcAft>
              <a:buFont typeface="+mj-lt"/>
              <a:buAutoNum type="arabicPeriod"/>
            </a:pPr>
            <a:r>
              <a:rPr lang="en-US" sz="1400" dirty="0" smtClean="0">
                <a:latin typeface="Trebuchet MS" panose="020B0603020202020204" pitchFamily="34" charset="0"/>
              </a:rPr>
              <a:t>You </a:t>
            </a:r>
            <a:r>
              <a:rPr lang="en-US" sz="1400" dirty="0">
                <a:latin typeface="Trebuchet MS" panose="020B0603020202020204" pitchFamily="34" charset="0"/>
              </a:rPr>
              <a:t>shall not invoke the name of the LORD, your God, in vain. For the LORD will not leave unpunished anyone who invokes his name in vain</a:t>
            </a:r>
            <a:r>
              <a:rPr lang="en-US" sz="1400" dirty="0" smtClean="0">
                <a:latin typeface="Trebuchet MS" panose="020B0603020202020204" pitchFamily="34" charset="0"/>
              </a:rPr>
              <a:t>.</a:t>
            </a:r>
            <a:endParaRPr lang="en-US" sz="1400" dirty="0">
              <a:latin typeface="Trebuchet MS" panose="020B0603020202020204" pitchFamily="34" charset="0"/>
            </a:endParaRPr>
          </a:p>
        </p:txBody>
      </p:sp>
      <p:sp>
        <p:nvSpPr>
          <p:cNvPr id="12" name="TextBox 11"/>
          <p:cNvSpPr txBox="1"/>
          <p:nvPr/>
        </p:nvSpPr>
        <p:spPr>
          <a:xfrm>
            <a:off x="7353446" y="1234652"/>
            <a:ext cx="4247615" cy="4647426"/>
          </a:xfrm>
          <a:prstGeom prst="rect">
            <a:avLst/>
          </a:prstGeom>
          <a:noFill/>
        </p:spPr>
        <p:txBody>
          <a:bodyPr wrap="square" rtlCol="0">
            <a:spAutoFit/>
          </a:bodyPr>
          <a:lstStyle/>
          <a:p>
            <a:pPr marL="228600" indent="-228600">
              <a:spcAft>
                <a:spcPts val="600"/>
              </a:spcAft>
              <a:buFont typeface="+mj-lt"/>
              <a:buAutoNum type="arabicPeriod"/>
            </a:pPr>
            <a:r>
              <a:rPr lang="en-US" sz="1400" dirty="0">
                <a:latin typeface="Trebuchet MS" panose="020B0603020202020204" pitchFamily="34" charset="0"/>
              </a:rPr>
              <a:t>And God </a:t>
            </a:r>
            <a:r>
              <a:rPr lang="en-US" sz="1400" dirty="0" err="1">
                <a:latin typeface="Trebuchet MS" panose="020B0603020202020204" pitchFamily="34" charset="0"/>
              </a:rPr>
              <a:t>spake</a:t>
            </a:r>
            <a:r>
              <a:rPr lang="en-US" sz="1400" dirty="0">
                <a:latin typeface="Trebuchet MS" panose="020B0603020202020204" pitchFamily="34" charset="0"/>
              </a:rPr>
              <a:t> all these words, saying, </a:t>
            </a:r>
          </a:p>
          <a:p>
            <a:pPr marL="228600" indent="-228600">
              <a:spcAft>
                <a:spcPts val="600"/>
              </a:spcAft>
              <a:buFont typeface="+mj-lt"/>
              <a:buAutoNum type="arabicPeriod"/>
            </a:pPr>
            <a:r>
              <a:rPr lang="en-US" sz="1400" dirty="0">
                <a:latin typeface="Trebuchet MS" panose="020B0603020202020204" pitchFamily="34" charset="0"/>
              </a:rPr>
              <a:t>I am the Lord thy God, which have brought thee out of the land of Egypt, out of the house of bondage.</a:t>
            </a:r>
          </a:p>
          <a:p>
            <a:pPr marL="228600" indent="-228600">
              <a:spcAft>
                <a:spcPts val="600"/>
              </a:spcAft>
              <a:buFont typeface="+mj-lt"/>
              <a:buAutoNum type="arabicPeriod"/>
            </a:pPr>
            <a:r>
              <a:rPr lang="en-US" sz="1400" dirty="0">
                <a:latin typeface="Trebuchet MS" panose="020B0603020202020204" pitchFamily="34" charset="0"/>
              </a:rPr>
              <a:t>Thou shalt have no other gods before me.</a:t>
            </a:r>
          </a:p>
          <a:p>
            <a:pPr marL="228600" indent="-228600">
              <a:spcAft>
                <a:spcPts val="600"/>
              </a:spcAft>
              <a:buFont typeface="+mj-lt"/>
              <a:buAutoNum type="arabicPeriod"/>
            </a:pPr>
            <a:r>
              <a:rPr lang="en-US" sz="1400" dirty="0">
                <a:latin typeface="Trebuchet MS" panose="020B0603020202020204" pitchFamily="34" charset="0"/>
              </a:rPr>
              <a:t>Thou shalt not make unto thee any graven image, or any likeness of any thing that is in heaven above, or that is in the earth beneath, or that is in the water under the earth: </a:t>
            </a:r>
          </a:p>
          <a:p>
            <a:pPr marL="228600" indent="-228600">
              <a:spcAft>
                <a:spcPts val="600"/>
              </a:spcAft>
              <a:buFont typeface="+mj-lt"/>
              <a:buAutoNum type="arabicPeriod"/>
            </a:pPr>
            <a:r>
              <a:rPr lang="en-US" sz="1400" dirty="0">
                <a:latin typeface="Trebuchet MS" panose="020B0603020202020204" pitchFamily="34" charset="0"/>
              </a:rPr>
              <a:t>thou shalt not bow down thyself to them, nor serve them: for I the Lord thy God am a jealous God, visiting the iniquity of the fathers upon the children unto the third and fourth generation of them that hate me; </a:t>
            </a:r>
          </a:p>
          <a:p>
            <a:pPr marL="228600" indent="-228600">
              <a:spcAft>
                <a:spcPts val="600"/>
              </a:spcAft>
              <a:buFont typeface="+mj-lt"/>
              <a:buAutoNum type="arabicPeriod"/>
            </a:pPr>
            <a:r>
              <a:rPr lang="en-US" sz="1400" dirty="0">
                <a:latin typeface="Trebuchet MS" panose="020B0603020202020204" pitchFamily="34" charset="0"/>
              </a:rPr>
              <a:t>and shewing mercy unto thousands of them that love me, and keep my commandments</a:t>
            </a:r>
            <a:r>
              <a:rPr lang="en-US" sz="1400" dirty="0" smtClean="0">
                <a:latin typeface="Trebuchet MS" panose="020B0603020202020204" pitchFamily="34" charset="0"/>
              </a:rPr>
              <a:t>.</a:t>
            </a:r>
            <a:endParaRPr lang="en-US" sz="1400" dirty="0">
              <a:latin typeface="Trebuchet MS" panose="020B0603020202020204" pitchFamily="34" charset="0"/>
            </a:endParaRPr>
          </a:p>
          <a:p>
            <a:pPr marL="228600" indent="-228600">
              <a:spcAft>
                <a:spcPts val="600"/>
              </a:spcAft>
              <a:buFont typeface="+mj-lt"/>
              <a:buAutoNum type="arabicPeriod"/>
            </a:pPr>
            <a:r>
              <a:rPr lang="en-US" sz="1400" dirty="0">
                <a:latin typeface="Trebuchet MS" panose="020B0603020202020204" pitchFamily="34" charset="0"/>
              </a:rPr>
              <a:t>Thou shalt not take the name of the Lord thy God in vain; for the Lord will not hold him guiltless that </a:t>
            </a:r>
            <a:r>
              <a:rPr lang="en-US" sz="1400" dirty="0" err="1">
                <a:latin typeface="Trebuchet MS" panose="020B0603020202020204" pitchFamily="34" charset="0"/>
              </a:rPr>
              <a:t>taketh</a:t>
            </a:r>
            <a:r>
              <a:rPr lang="en-US" sz="1400" dirty="0">
                <a:latin typeface="Trebuchet MS" panose="020B0603020202020204" pitchFamily="34" charset="0"/>
              </a:rPr>
              <a:t> his name in vain</a:t>
            </a:r>
            <a:r>
              <a:rPr lang="en-US" sz="1400" dirty="0" smtClean="0">
                <a:latin typeface="Trebuchet MS" panose="020B0603020202020204" pitchFamily="34" charset="0"/>
              </a:rPr>
              <a:t>.</a:t>
            </a:r>
            <a:endParaRPr lang="en-US" sz="1400" dirty="0">
              <a:latin typeface="Trebuchet MS" panose="020B0603020202020204" pitchFamily="34" charset="0"/>
            </a:endParaRPr>
          </a:p>
        </p:txBody>
      </p:sp>
      <p:sp>
        <p:nvSpPr>
          <p:cNvPr id="5" name="TextBox 4"/>
          <p:cNvSpPr txBox="1"/>
          <p:nvPr/>
        </p:nvSpPr>
        <p:spPr>
          <a:xfrm>
            <a:off x="2967138" y="939114"/>
            <a:ext cx="2286000" cy="338554"/>
          </a:xfrm>
          <a:prstGeom prst="rect">
            <a:avLst/>
          </a:prstGeom>
          <a:noFill/>
        </p:spPr>
        <p:txBody>
          <a:bodyPr wrap="square" rtlCol="0">
            <a:spAutoFit/>
          </a:bodyPr>
          <a:lstStyle/>
          <a:p>
            <a:r>
              <a:rPr lang="en-US" sz="1600" dirty="0" smtClean="0">
                <a:solidFill>
                  <a:schemeClr val="accent4"/>
                </a:solidFill>
                <a:latin typeface="Trebuchet MS" panose="020B0603020202020204" pitchFamily="34" charset="0"/>
              </a:rPr>
              <a:t>Catholic Bible (NABRE)</a:t>
            </a:r>
            <a:endParaRPr lang="en-US" sz="1600" dirty="0">
              <a:solidFill>
                <a:schemeClr val="accent4"/>
              </a:solidFill>
              <a:latin typeface="Trebuchet MS" panose="020B0603020202020204" pitchFamily="34" charset="0"/>
            </a:endParaRPr>
          </a:p>
        </p:txBody>
      </p:sp>
      <p:sp>
        <p:nvSpPr>
          <p:cNvPr id="14" name="TextBox 13"/>
          <p:cNvSpPr txBox="1"/>
          <p:nvPr/>
        </p:nvSpPr>
        <p:spPr>
          <a:xfrm>
            <a:off x="7579568" y="931297"/>
            <a:ext cx="2908040" cy="338554"/>
          </a:xfrm>
          <a:prstGeom prst="rect">
            <a:avLst/>
          </a:prstGeom>
          <a:noFill/>
        </p:spPr>
        <p:txBody>
          <a:bodyPr wrap="square" rtlCol="0">
            <a:spAutoFit/>
          </a:bodyPr>
          <a:lstStyle/>
          <a:p>
            <a:r>
              <a:rPr lang="en-US" sz="1600" dirty="0" smtClean="0">
                <a:solidFill>
                  <a:schemeClr val="accent4"/>
                </a:solidFill>
                <a:latin typeface="Trebuchet MS" panose="020B0603020202020204" pitchFamily="34" charset="0"/>
              </a:rPr>
              <a:t>Protestant Bible (AKJV)</a:t>
            </a:r>
            <a:endParaRPr lang="en-US" sz="1600" dirty="0">
              <a:solidFill>
                <a:schemeClr val="accent4"/>
              </a:solidFill>
              <a:latin typeface="Trebuchet MS" panose="020B0603020202020204" pitchFamily="34" charset="0"/>
            </a:endParaRPr>
          </a:p>
        </p:txBody>
      </p:sp>
      <p:sp>
        <p:nvSpPr>
          <p:cNvPr id="2" name="TextBox 1"/>
          <p:cNvSpPr txBox="1"/>
          <p:nvPr/>
        </p:nvSpPr>
        <p:spPr>
          <a:xfrm>
            <a:off x="7579568" y="520932"/>
            <a:ext cx="1754155" cy="369332"/>
          </a:xfrm>
          <a:prstGeom prst="rect">
            <a:avLst/>
          </a:prstGeom>
          <a:noFill/>
        </p:spPr>
        <p:txBody>
          <a:bodyPr wrap="square" rtlCol="0">
            <a:spAutoFit/>
          </a:bodyPr>
          <a:lstStyle/>
          <a:p>
            <a:r>
              <a:rPr lang="en-US" dirty="0" smtClean="0">
                <a:solidFill>
                  <a:schemeClr val="accent4"/>
                </a:solidFill>
                <a:latin typeface="Trebuchet MS" panose="020B0603020202020204" pitchFamily="34" charset="0"/>
              </a:rPr>
              <a:t>Exodus 20:1-7</a:t>
            </a:r>
            <a:endParaRPr lang="en-US" dirty="0">
              <a:solidFill>
                <a:schemeClr val="accent4"/>
              </a:solidFill>
              <a:latin typeface="Trebuchet MS" panose="020B0603020202020204" pitchFamily="34" charset="0"/>
            </a:endParaRPr>
          </a:p>
        </p:txBody>
      </p:sp>
    </p:spTree>
    <p:extLst>
      <p:ext uri="{BB962C8B-B14F-4D97-AF65-F5344CB8AC3E}">
        <p14:creationId xmlns:p14="http://schemas.microsoft.com/office/powerpoint/2010/main" val="42472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What Does the Bible Say?</a:t>
            </a:r>
            <a:endParaRPr lang="en-US" b="1" dirty="0">
              <a:solidFill>
                <a:schemeClr val="accent4"/>
              </a:solidFill>
              <a:latin typeface="Trajan Pro" panose="02020502050506020301" pitchFamily="18" charset="0"/>
            </a:endParaRPr>
          </a:p>
        </p:txBody>
      </p:sp>
      <p:sp>
        <p:nvSpPr>
          <p:cNvPr id="9" name="TextBox 8"/>
          <p:cNvSpPr txBox="1"/>
          <p:nvPr/>
        </p:nvSpPr>
        <p:spPr>
          <a:xfrm>
            <a:off x="7007290" y="1380930"/>
            <a:ext cx="2808515" cy="5103845"/>
          </a:xfrm>
          <a:prstGeom prst="rect">
            <a:avLst/>
          </a:prstGeom>
        </p:spPr>
        <p:txBody>
          <a:bodyPr wrap="square" rtlCol="0">
            <a:spAutoFit/>
          </a:bodyPr>
          <a:lstStyle/>
          <a:p>
            <a:endParaRPr lang="en-US" dirty="0"/>
          </a:p>
        </p:txBody>
      </p:sp>
      <p:sp>
        <p:nvSpPr>
          <p:cNvPr id="4" name="TextBox 3"/>
          <p:cNvSpPr txBox="1"/>
          <p:nvPr/>
        </p:nvSpPr>
        <p:spPr>
          <a:xfrm>
            <a:off x="2629040" y="1234652"/>
            <a:ext cx="4247615" cy="5270674"/>
          </a:xfrm>
          <a:prstGeom prst="rect">
            <a:avLst/>
          </a:prstGeom>
          <a:noFill/>
        </p:spPr>
        <p:txBody>
          <a:bodyPr wrap="square" rtlCol="0">
            <a:spAutoFit/>
          </a:bodyPr>
          <a:lstStyle/>
          <a:p>
            <a:pPr marL="342900" indent="-342900">
              <a:spcAft>
                <a:spcPts val="500"/>
              </a:spcAft>
              <a:buFont typeface="+mj-lt"/>
              <a:buAutoNum type="arabicPeriod" startAt="8"/>
            </a:pPr>
            <a:r>
              <a:rPr lang="en-US" sz="1300" dirty="0" smtClean="0">
                <a:latin typeface="Trebuchet MS" panose="020B0603020202020204" pitchFamily="34" charset="0"/>
              </a:rPr>
              <a:t>Remember </a:t>
            </a:r>
            <a:r>
              <a:rPr lang="en-US" sz="1300" dirty="0">
                <a:latin typeface="Trebuchet MS" panose="020B0603020202020204" pitchFamily="34" charset="0"/>
              </a:rPr>
              <a:t>the </a:t>
            </a:r>
            <a:r>
              <a:rPr lang="en-US" sz="1300" dirty="0" smtClean="0">
                <a:latin typeface="Trebuchet MS" panose="020B0603020202020204" pitchFamily="34" charset="0"/>
              </a:rPr>
              <a:t>Sabbath </a:t>
            </a:r>
            <a:r>
              <a:rPr lang="en-US" sz="1300" dirty="0">
                <a:latin typeface="Trebuchet MS" panose="020B0603020202020204" pitchFamily="34" charset="0"/>
              </a:rPr>
              <a:t>day—keep it holy. </a:t>
            </a:r>
          </a:p>
          <a:p>
            <a:pPr marL="342900" indent="-342900">
              <a:spcAft>
                <a:spcPts val="500"/>
              </a:spcAft>
              <a:buFont typeface="+mj-lt"/>
              <a:buAutoNum type="arabicPeriod" startAt="8"/>
            </a:pPr>
            <a:r>
              <a:rPr lang="en-US" sz="1300" dirty="0" smtClean="0">
                <a:latin typeface="Trebuchet MS" panose="020B0603020202020204" pitchFamily="34" charset="0"/>
              </a:rPr>
              <a:t>six </a:t>
            </a:r>
            <a:r>
              <a:rPr lang="en-US" sz="1300" dirty="0">
                <a:latin typeface="Trebuchet MS" panose="020B0603020202020204" pitchFamily="34" charset="0"/>
              </a:rPr>
              <a:t>days you may labor and do all your work, </a:t>
            </a:r>
          </a:p>
          <a:p>
            <a:pPr marL="342900" indent="-342900">
              <a:spcAft>
                <a:spcPts val="500"/>
              </a:spcAft>
              <a:buFont typeface="+mj-lt"/>
              <a:buAutoNum type="arabicPeriod" startAt="8"/>
            </a:pPr>
            <a:r>
              <a:rPr lang="en-US" sz="1300" dirty="0" smtClean="0">
                <a:latin typeface="Trebuchet MS" panose="020B0603020202020204" pitchFamily="34" charset="0"/>
              </a:rPr>
              <a:t>but </a:t>
            </a:r>
            <a:r>
              <a:rPr lang="en-US" sz="1300" dirty="0">
                <a:latin typeface="Trebuchet MS" panose="020B0603020202020204" pitchFamily="34" charset="0"/>
              </a:rPr>
              <a:t>the seventh day is a </a:t>
            </a:r>
            <a:r>
              <a:rPr lang="en-US" sz="1300" dirty="0" smtClean="0">
                <a:latin typeface="Trebuchet MS" panose="020B0603020202020204" pitchFamily="34" charset="0"/>
              </a:rPr>
              <a:t>Sabbath </a:t>
            </a:r>
            <a:r>
              <a:rPr lang="en-US" sz="1300" dirty="0">
                <a:latin typeface="Trebuchet MS" panose="020B0603020202020204" pitchFamily="34" charset="0"/>
              </a:rPr>
              <a:t>of the LORD your God. You shall not do any work, either you, your son or your daughter, your male or female slave, your work animal, or the resident alien within your gates. </a:t>
            </a:r>
          </a:p>
          <a:p>
            <a:pPr marL="342900" indent="-342900">
              <a:spcAft>
                <a:spcPts val="500"/>
              </a:spcAft>
              <a:buFont typeface="+mj-lt"/>
              <a:buAutoNum type="arabicPeriod" startAt="8"/>
            </a:pPr>
            <a:r>
              <a:rPr lang="en-US" sz="1300" dirty="0" smtClean="0">
                <a:latin typeface="Trebuchet MS" panose="020B0603020202020204" pitchFamily="34" charset="0"/>
              </a:rPr>
              <a:t>For </a:t>
            </a:r>
            <a:r>
              <a:rPr lang="en-US" sz="1300" dirty="0">
                <a:latin typeface="Trebuchet MS" panose="020B0603020202020204" pitchFamily="34" charset="0"/>
              </a:rPr>
              <a:t>in six days the LORD made the heavens and the earth, the sea and all that is in them; but on the seventh day he rested. That is why the LORD has blessed the </a:t>
            </a:r>
            <a:r>
              <a:rPr lang="en-US" sz="1300" dirty="0" smtClean="0">
                <a:latin typeface="Trebuchet MS" panose="020B0603020202020204" pitchFamily="34" charset="0"/>
              </a:rPr>
              <a:t>Sabbath </a:t>
            </a:r>
            <a:r>
              <a:rPr lang="en-US" sz="1300" dirty="0">
                <a:latin typeface="Trebuchet MS" panose="020B0603020202020204" pitchFamily="34" charset="0"/>
              </a:rPr>
              <a:t>day and made it holy.</a:t>
            </a:r>
          </a:p>
          <a:p>
            <a:pPr marL="342900" indent="-342900">
              <a:spcAft>
                <a:spcPts val="500"/>
              </a:spcAft>
              <a:buFont typeface="+mj-lt"/>
              <a:buAutoNum type="arabicPeriod" startAt="8"/>
            </a:pPr>
            <a:r>
              <a:rPr lang="en-US" sz="1300" dirty="0" smtClean="0">
                <a:latin typeface="Trebuchet MS" panose="020B0603020202020204" pitchFamily="34" charset="0"/>
              </a:rPr>
              <a:t>Honor </a:t>
            </a:r>
            <a:r>
              <a:rPr lang="en-US" sz="1300" dirty="0">
                <a:latin typeface="Trebuchet MS" panose="020B0603020202020204" pitchFamily="34" charset="0"/>
              </a:rPr>
              <a:t>your father and your mother, that you may have a long life in the land the LORD your God is giving you</a:t>
            </a:r>
            <a:r>
              <a:rPr lang="en-US" sz="1300" dirty="0" smtClean="0">
                <a:latin typeface="Trebuchet MS" panose="020B0603020202020204" pitchFamily="34" charset="0"/>
              </a:rPr>
              <a:t>.</a:t>
            </a:r>
            <a:endParaRPr lang="en-US" sz="1300" dirty="0">
              <a:latin typeface="Trebuchet MS" panose="020B0603020202020204" pitchFamily="34" charset="0"/>
            </a:endParaRPr>
          </a:p>
          <a:p>
            <a:pPr marL="342900" indent="-342900">
              <a:spcAft>
                <a:spcPts val="500"/>
              </a:spcAft>
              <a:buFont typeface="+mj-lt"/>
              <a:buAutoNum type="arabicPeriod" startAt="8"/>
            </a:pPr>
            <a:r>
              <a:rPr lang="en-US" sz="1300" dirty="0" smtClean="0">
                <a:latin typeface="Trebuchet MS" panose="020B0603020202020204" pitchFamily="34" charset="0"/>
              </a:rPr>
              <a:t>You </a:t>
            </a:r>
            <a:r>
              <a:rPr lang="en-US" sz="1300" dirty="0">
                <a:latin typeface="Trebuchet MS" panose="020B0603020202020204" pitchFamily="34" charset="0"/>
              </a:rPr>
              <a:t>shall not kill.</a:t>
            </a:r>
          </a:p>
          <a:p>
            <a:pPr marL="342900" indent="-342900">
              <a:spcAft>
                <a:spcPts val="500"/>
              </a:spcAft>
              <a:buFont typeface="+mj-lt"/>
              <a:buAutoNum type="arabicPeriod" startAt="8"/>
            </a:pPr>
            <a:r>
              <a:rPr lang="en-US" sz="1300" dirty="0" smtClean="0">
                <a:latin typeface="Trebuchet MS" panose="020B0603020202020204" pitchFamily="34" charset="0"/>
              </a:rPr>
              <a:t>You </a:t>
            </a:r>
            <a:r>
              <a:rPr lang="en-US" sz="1300" dirty="0">
                <a:latin typeface="Trebuchet MS" panose="020B0603020202020204" pitchFamily="34" charset="0"/>
              </a:rPr>
              <a:t>shall not commit adultery.</a:t>
            </a:r>
          </a:p>
          <a:p>
            <a:pPr marL="342900" indent="-342900">
              <a:spcAft>
                <a:spcPts val="500"/>
              </a:spcAft>
              <a:buFont typeface="+mj-lt"/>
              <a:buAutoNum type="arabicPeriod" startAt="8"/>
            </a:pPr>
            <a:r>
              <a:rPr lang="en-US" sz="1300" dirty="0" smtClean="0">
                <a:latin typeface="Trebuchet MS" panose="020B0603020202020204" pitchFamily="34" charset="0"/>
              </a:rPr>
              <a:t>You </a:t>
            </a:r>
            <a:r>
              <a:rPr lang="en-US" sz="1300" dirty="0">
                <a:latin typeface="Trebuchet MS" panose="020B0603020202020204" pitchFamily="34" charset="0"/>
              </a:rPr>
              <a:t>shall not steal.</a:t>
            </a:r>
          </a:p>
          <a:p>
            <a:pPr marL="342900" indent="-342900">
              <a:spcAft>
                <a:spcPts val="500"/>
              </a:spcAft>
              <a:buFont typeface="+mj-lt"/>
              <a:buAutoNum type="arabicPeriod" startAt="8"/>
            </a:pPr>
            <a:r>
              <a:rPr lang="en-US" sz="1300" dirty="0" smtClean="0">
                <a:latin typeface="Trebuchet MS" panose="020B0603020202020204" pitchFamily="34" charset="0"/>
              </a:rPr>
              <a:t>You </a:t>
            </a:r>
            <a:r>
              <a:rPr lang="en-US" sz="1300" dirty="0">
                <a:latin typeface="Trebuchet MS" panose="020B0603020202020204" pitchFamily="34" charset="0"/>
              </a:rPr>
              <a:t>shall not bear false witness against your neighbor.</a:t>
            </a:r>
          </a:p>
          <a:p>
            <a:pPr marL="342900" indent="-342900">
              <a:spcAft>
                <a:spcPts val="500"/>
              </a:spcAft>
              <a:buFont typeface="+mj-lt"/>
              <a:buAutoNum type="arabicPeriod" startAt="8"/>
            </a:pPr>
            <a:r>
              <a:rPr lang="en-US" sz="1300" dirty="0" smtClean="0">
                <a:latin typeface="Trebuchet MS" panose="020B0603020202020204" pitchFamily="34" charset="0"/>
              </a:rPr>
              <a:t>You </a:t>
            </a:r>
            <a:r>
              <a:rPr lang="en-US" sz="1300" dirty="0">
                <a:latin typeface="Trebuchet MS" panose="020B0603020202020204" pitchFamily="34" charset="0"/>
              </a:rPr>
              <a:t>shall not covet your neighbor’s house. You shall not covet your neighbor’s wife, his male or female slave, his ox or donkey, or anything that belongs to your neighbor. </a:t>
            </a:r>
          </a:p>
        </p:txBody>
      </p:sp>
      <p:sp>
        <p:nvSpPr>
          <p:cNvPr id="12" name="TextBox 11"/>
          <p:cNvSpPr txBox="1"/>
          <p:nvPr/>
        </p:nvSpPr>
        <p:spPr>
          <a:xfrm>
            <a:off x="7260136" y="1234652"/>
            <a:ext cx="4247615" cy="5270674"/>
          </a:xfrm>
          <a:prstGeom prst="rect">
            <a:avLst/>
          </a:prstGeom>
          <a:noFill/>
        </p:spPr>
        <p:txBody>
          <a:bodyPr wrap="square" rtlCol="0">
            <a:spAutoFit/>
          </a:bodyPr>
          <a:lstStyle/>
          <a:p>
            <a:pPr marL="342900" indent="-342900">
              <a:spcAft>
                <a:spcPts val="500"/>
              </a:spcAft>
              <a:buFont typeface="+mj-lt"/>
              <a:buAutoNum type="arabicPeriod" startAt="8"/>
            </a:pPr>
            <a:r>
              <a:rPr lang="en-US" sz="1300" dirty="0" smtClean="0">
                <a:latin typeface="Trebuchet MS" panose="020B0603020202020204" pitchFamily="34" charset="0"/>
              </a:rPr>
              <a:t>Remember </a:t>
            </a:r>
            <a:r>
              <a:rPr lang="en-US" sz="1300" dirty="0">
                <a:latin typeface="Trebuchet MS" panose="020B0603020202020204" pitchFamily="34" charset="0"/>
              </a:rPr>
              <a:t>the </a:t>
            </a:r>
            <a:r>
              <a:rPr lang="en-US" sz="1300" dirty="0" smtClean="0">
                <a:latin typeface="Trebuchet MS" panose="020B0603020202020204" pitchFamily="34" charset="0"/>
              </a:rPr>
              <a:t>Sabbath </a:t>
            </a:r>
            <a:r>
              <a:rPr lang="en-US" sz="1300" dirty="0">
                <a:latin typeface="Trebuchet MS" panose="020B0603020202020204" pitchFamily="34" charset="0"/>
              </a:rPr>
              <a:t>day, to keep it holy. </a:t>
            </a:r>
          </a:p>
          <a:p>
            <a:pPr marL="342900" indent="-342900">
              <a:spcAft>
                <a:spcPts val="500"/>
              </a:spcAft>
              <a:buFont typeface="+mj-lt"/>
              <a:buAutoNum type="arabicPeriod" startAt="8"/>
            </a:pPr>
            <a:r>
              <a:rPr lang="en-US" sz="1300" dirty="0">
                <a:latin typeface="Trebuchet MS" panose="020B0603020202020204" pitchFamily="34" charset="0"/>
              </a:rPr>
              <a:t>Six days shalt thou </a:t>
            </a:r>
            <a:r>
              <a:rPr lang="en-US" sz="1300" dirty="0" err="1">
                <a:latin typeface="Trebuchet MS" panose="020B0603020202020204" pitchFamily="34" charset="0"/>
              </a:rPr>
              <a:t>labour</a:t>
            </a:r>
            <a:r>
              <a:rPr lang="en-US" sz="1300" dirty="0">
                <a:latin typeface="Trebuchet MS" panose="020B0603020202020204" pitchFamily="34" charset="0"/>
              </a:rPr>
              <a:t>, and do all thy work: </a:t>
            </a:r>
          </a:p>
          <a:p>
            <a:pPr marL="342900" indent="-342900">
              <a:spcAft>
                <a:spcPts val="500"/>
              </a:spcAft>
              <a:buFont typeface="+mj-lt"/>
              <a:buAutoNum type="arabicPeriod" startAt="8"/>
            </a:pPr>
            <a:r>
              <a:rPr lang="en-US" sz="1300" dirty="0">
                <a:latin typeface="Trebuchet MS" panose="020B0603020202020204" pitchFamily="34" charset="0"/>
              </a:rPr>
              <a:t>but the seventh day is the </a:t>
            </a:r>
            <a:r>
              <a:rPr lang="en-US" sz="1300" dirty="0" smtClean="0">
                <a:latin typeface="Trebuchet MS" panose="020B0603020202020204" pitchFamily="34" charset="0"/>
              </a:rPr>
              <a:t>Sabbath </a:t>
            </a:r>
            <a:r>
              <a:rPr lang="en-US" sz="1300" dirty="0">
                <a:latin typeface="Trebuchet MS" panose="020B0603020202020204" pitchFamily="34" charset="0"/>
              </a:rPr>
              <a:t>of the Lord thy God: in it thou shalt not do any work, thou, nor thy son, nor thy daughter, thy manservant, nor thy maidservant, nor thy cattle, nor thy stranger that is within thy gates: </a:t>
            </a:r>
          </a:p>
          <a:p>
            <a:pPr marL="342900" indent="-342900">
              <a:spcAft>
                <a:spcPts val="500"/>
              </a:spcAft>
              <a:buFont typeface="+mj-lt"/>
              <a:buAutoNum type="arabicPeriod" startAt="8"/>
            </a:pPr>
            <a:r>
              <a:rPr lang="en-US" sz="1300" dirty="0">
                <a:latin typeface="Trebuchet MS" panose="020B0603020202020204" pitchFamily="34" charset="0"/>
              </a:rPr>
              <a:t>for in six days the Lord made heaven and earth, the sea, and all that in them is, and rested the seventh day: wherefore the Lord blessed the </a:t>
            </a:r>
            <a:r>
              <a:rPr lang="en-US" sz="1300" dirty="0" smtClean="0">
                <a:latin typeface="Trebuchet MS" panose="020B0603020202020204" pitchFamily="34" charset="0"/>
              </a:rPr>
              <a:t>Sabbath </a:t>
            </a:r>
            <a:r>
              <a:rPr lang="en-US" sz="1300" dirty="0">
                <a:latin typeface="Trebuchet MS" panose="020B0603020202020204" pitchFamily="34" charset="0"/>
              </a:rPr>
              <a:t>day, and hallowed it.</a:t>
            </a:r>
          </a:p>
          <a:p>
            <a:pPr marL="342900" indent="-342900">
              <a:spcAft>
                <a:spcPts val="500"/>
              </a:spcAft>
              <a:buFont typeface="+mj-lt"/>
              <a:buAutoNum type="arabicPeriod" startAt="8"/>
            </a:pPr>
            <a:r>
              <a:rPr lang="en-US" sz="1300" dirty="0" err="1">
                <a:latin typeface="Trebuchet MS" panose="020B0603020202020204" pitchFamily="34" charset="0"/>
              </a:rPr>
              <a:t>Honour</a:t>
            </a:r>
            <a:r>
              <a:rPr lang="en-US" sz="1300" dirty="0">
                <a:latin typeface="Trebuchet MS" panose="020B0603020202020204" pitchFamily="34" charset="0"/>
              </a:rPr>
              <a:t> thy father and thy mother: that thy days may be long upon the land which the Lord thy God </a:t>
            </a:r>
            <a:r>
              <a:rPr lang="en-US" sz="1300" dirty="0" err="1">
                <a:latin typeface="Trebuchet MS" panose="020B0603020202020204" pitchFamily="34" charset="0"/>
              </a:rPr>
              <a:t>giveth</a:t>
            </a:r>
            <a:r>
              <a:rPr lang="en-US" sz="1300" dirty="0">
                <a:latin typeface="Trebuchet MS" panose="020B0603020202020204" pitchFamily="34" charset="0"/>
              </a:rPr>
              <a:t> thee.</a:t>
            </a:r>
          </a:p>
          <a:p>
            <a:pPr marL="342900" indent="-342900">
              <a:spcAft>
                <a:spcPts val="500"/>
              </a:spcAft>
              <a:buFont typeface="+mj-lt"/>
              <a:buAutoNum type="arabicPeriod" startAt="8"/>
            </a:pPr>
            <a:r>
              <a:rPr lang="en-US" sz="1300" dirty="0">
                <a:latin typeface="Trebuchet MS" panose="020B0603020202020204" pitchFamily="34" charset="0"/>
              </a:rPr>
              <a:t>Thou shalt not kill.</a:t>
            </a:r>
          </a:p>
          <a:p>
            <a:pPr marL="342900" indent="-342900">
              <a:spcAft>
                <a:spcPts val="500"/>
              </a:spcAft>
              <a:buFont typeface="+mj-lt"/>
              <a:buAutoNum type="arabicPeriod" startAt="8"/>
            </a:pPr>
            <a:r>
              <a:rPr lang="en-US" sz="1300" dirty="0">
                <a:latin typeface="Trebuchet MS" panose="020B0603020202020204" pitchFamily="34" charset="0"/>
              </a:rPr>
              <a:t>Thou shalt not commit adultery.</a:t>
            </a:r>
          </a:p>
          <a:p>
            <a:pPr marL="342900" indent="-342900">
              <a:spcAft>
                <a:spcPts val="500"/>
              </a:spcAft>
              <a:buFont typeface="+mj-lt"/>
              <a:buAutoNum type="arabicPeriod" startAt="8"/>
            </a:pPr>
            <a:r>
              <a:rPr lang="en-US" sz="1300" dirty="0">
                <a:latin typeface="Trebuchet MS" panose="020B0603020202020204" pitchFamily="34" charset="0"/>
              </a:rPr>
              <a:t>Thou shalt not steal.</a:t>
            </a:r>
          </a:p>
          <a:p>
            <a:pPr marL="342900" indent="-342900">
              <a:spcAft>
                <a:spcPts val="500"/>
              </a:spcAft>
              <a:buFont typeface="+mj-lt"/>
              <a:buAutoNum type="arabicPeriod" startAt="8"/>
            </a:pPr>
            <a:r>
              <a:rPr lang="en-US" sz="1300" dirty="0">
                <a:latin typeface="Trebuchet MS" panose="020B0603020202020204" pitchFamily="34" charset="0"/>
              </a:rPr>
              <a:t>Thou shalt not bear false witness against thy </a:t>
            </a:r>
            <a:r>
              <a:rPr lang="en-US" sz="1300" dirty="0" err="1">
                <a:latin typeface="Trebuchet MS" panose="020B0603020202020204" pitchFamily="34" charset="0"/>
              </a:rPr>
              <a:t>neighbour</a:t>
            </a:r>
            <a:r>
              <a:rPr lang="en-US" sz="1300" dirty="0">
                <a:latin typeface="Trebuchet MS" panose="020B0603020202020204" pitchFamily="34" charset="0"/>
              </a:rPr>
              <a:t>.</a:t>
            </a:r>
          </a:p>
          <a:p>
            <a:pPr marL="342900" indent="-342900">
              <a:spcAft>
                <a:spcPts val="500"/>
              </a:spcAft>
              <a:buFont typeface="+mj-lt"/>
              <a:buAutoNum type="arabicPeriod" startAt="8"/>
            </a:pPr>
            <a:r>
              <a:rPr lang="en-US" sz="1300" dirty="0">
                <a:latin typeface="Trebuchet MS" panose="020B0603020202020204" pitchFamily="34" charset="0"/>
              </a:rPr>
              <a:t>Thou shalt not covet thy </a:t>
            </a:r>
            <a:r>
              <a:rPr lang="en-US" sz="1300" dirty="0" err="1">
                <a:latin typeface="Trebuchet MS" panose="020B0603020202020204" pitchFamily="34" charset="0"/>
              </a:rPr>
              <a:t>neighbour’s</a:t>
            </a:r>
            <a:r>
              <a:rPr lang="en-US" sz="1300" dirty="0">
                <a:latin typeface="Trebuchet MS" panose="020B0603020202020204" pitchFamily="34" charset="0"/>
              </a:rPr>
              <a:t> house, thou shalt not covet thy </a:t>
            </a:r>
            <a:r>
              <a:rPr lang="en-US" sz="1300" dirty="0" err="1">
                <a:latin typeface="Trebuchet MS" panose="020B0603020202020204" pitchFamily="34" charset="0"/>
              </a:rPr>
              <a:t>neighbour’s</a:t>
            </a:r>
            <a:r>
              <a:rPr lang="en-US" sz="1300" dirty="0">
                <a:latin typeface="Trebuchet MS" panose="020B0603020202020204" pitchFamily="34" charset="0"/>
              </a:rPr>
              <a:t> wife, nor his manservant, nor his maidservant, nor his ox, nor his ass, nor any thing that is thy </a:t>
            </a:r>
            <a:r>
              <a:rPr lang="en-US" sz="1300" dirty="0" err="1">
                <a:latin typeface="Trebuchet MS" panose="020B0603020202020204" pitchFamily="34" charset="0"/>
              </a:rPr>
              <a:t>neighbour’s</a:t>
            </a:r>
            <a:r>
              <a:rPr lang="en-US" sz="1300" dirty="0">
                <a:latin typeface="Trebuchet MS" panose="020B0603020202020204" pitchFamily="34" charset="0"/>
              </a:rPr>
              <a:t>.</a:t>
            </a:r>
          </a:p>
        </p:txBody>
      </p:sp>
      <p:sp>
        <p:nvSpPr>
          <p:cNvPr id="5" name="TextBox 4"/>
          <p:cNvSpPr txBox="1"/>
          <p:nvPr/>
        </p:nvSpPr>
        <p:spPr>
          <a:xfrm>
            <a:off x="2967133" y="939114"/>
            <a:ext cx="2286000" cy="338554"/>
          </a:xfrm>
          <a:prstGeom prst="rect">
            <a:avLst/>
          </a:prstGeom>
          <a:noFill/>
        </p:spPr>
        <p:txBody>
          <a:bodyPr wrap="square" rtlCol="0">
            <a:spAutoFit/>
          </a:bodyPr>
          <a:lstStyle/>
          <a:p>
            <a:r>
              <a:rPr lang="en-US" sz="1600" dirty="0" smtClean="0">
                <a:solidFill>
                  <a:schemeClr val="accent4"/>
                </a:solidFill>
                <a:latin typeface="Trebuchet MS" panose="020B0603020202020204" pitchFamily="34" charset="0"/>
              </a:rPr>
              <a:t>Catholic Bible (NABRE)</a:t>
            </a:r>
            <a:endParaRPr lang="en-US" sz="1600" dirty="0">
              <a:solidFill>
                <a:schemeClr val="accent4"/>
              </a:solidFill>
              <a:latin typeface="Trebuchet MS" panose="020B0603020202020204" pitchFamily="34" charset="0"/>
            </a:endParaRPr>
          </a:p>
        </p:txBody>
      </p:sp>
      <p:sp>
        <p:nvSpPr>
          <p:cNvPr id="14" name="TextBox 13"/>
          <p:cNvSpPr txBox="1"/>
          <p:nvPr/>
        </p:nvSpPr>
        <p:spPr>
          <a:xfrm>
            <a:off x="7579566" y="931297"/>
            <a:ext cx="2684103" cy="338554"/>
          </a:xfrm>
          <a:prstGeom prst="rect">
            <a:avLst/>
          </a:prstGeom>
          <a:noFill/>
        </p:spPr>
        <p:txBody>
          <a:bodyPr wrap="square" rtlCol="0">
            <a:spAutoFit/>
          </a:bodyPr>
          <a:lstStyle/>
          <a:p>
            <a:r>
              <a:rPr lang="en-US" sz="1600" dirty="0" smtClean="0">
                <a:solidFill>
                  <a:schemeClr val="accent4"/>
                </a:solidFill>
                <a:latin typeface="Trebuchet MS" panose="020B0603020202020204" pitchFamily="34" charset="0"/>
              </a:rPr>
              <a:t>Protestant Bible (AKJV)</a:t>
            </a:r>
            <a:endParaRPr lang="en-US" sz="1600" dirty="0">
              <a:solidFill>
                <a:schemeClr val="accent4"/>
              </a:solidFill>
              <a:latin typeface="Trebuchet MS" panose="020B0603020202020204" pitchFamily="34" charset="0"/>
            </a:endParaRPr>
          </a:p>
        </p:txBody>
      </p:sp>
      <p:sp>
        <p:nvSpPr>
          <p:cNvPr id="19" name="TextBox 18"/>
          <p:cNvSpPr txBox="1"/>
          <p:nvPr/>
        </p:nvSpPr>
        <p:spPr>
          <a:xfrm>
            <a:off x="7579568" y="520932"/>
            <a:ext cx="1754155" cy="369332"/>
          </a:xfrm>
          <a:prstGeom prst="rect">
            <a:avLst/>
          </a:prstGeom>
          <a:noFill/>
        </p:spPr>
        <p:txBody>
          <a:bodyPr wrap="square" rtlCol="0">
            <a:spAutoFit/>
          </a:bodyPr>
          <a:lstStyle/>
          <a:p>
            <a:r>
              <a:rPr lang="en-US" dirty="0" smtClean="0">
                <a:solidFill>
                  <a:schemeClr val="accent4"/>
                </a:solidFill>
                <a:latin typeface="Trebuchet MS" panose="020B0603020202020204" pitchFamily="34" charset="0"/>
              </a:rPr>
              <a:t>Exodus 20:8-17</a:t>
            </a:r>
            <a:endParaRPr lang="en-US" dirty="0">
              <a:solidFill>
                <a:schemeClr val="accent4"/>
              </a:solidFill>
              <a:latin typeface="Trebuchet MS" panose="020B0603020202020204" pitchFamily="34" charset="0"/>
            </a:endParaRPr>
          </a:p>
        </p:txBody>
      </p:sp>
    </p:spTree>
    <p:extLst>
      <p:ext uri="{BB962C8B-B14F-4D97-AF65-F5344CB8AC3E}">
        <p14:creationId xmlns:p14="http://schemas.microsoft.com/office/powerpoint/2010/main" val="349942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What Does the Bible Say?</a:t>
            </a:r>
            <a:endParaRPr lang="en-US" b="1" dirty="0">
              <a:solidFill>
                <a:schemeClr val="accent4"/>
              </a:solidFill>
              <a:latin typeface="Trajan Pro" panose="02020502050506020301" pitchFamily="18" charset="0"/>
            </a:endParaRPr>
          </a:p>
        </p:txBody>
      </p:sp>
      <p:sp>
        <p:nvSpPr>
          <p:cNvPr id="9" name="TextBox 8"/>
          <p:cNvSpPr txBox="1"/>
          <p:nvPr/>
        </p:nvSpPr>
        <p:spPr>
          <a:xfrm>
            <a:off x="7007290" y="1380930"/>
            <a:ext cx="2808515" cy="5103845"/>
          </a:xfrm>
          <a:prstGeom prst="rect">
            <a:avLst/>
          </a:prstGeom>
        </p:spPr>
        <p:txBody>
          <a:bodyPr wrap="square" rtlCol="0">
            <a:spAutoFit/>
          </a:bodyPr>
          <a:lstStyle/>
          <a:p>
            <a:endParaRPr lang="en-US" dirty="0"/>
          </a:p>
        </p:txBody>
      </p:sp>
      <p:sp>
        <p:nvSpPr>
          <p:cNvPr id="4" name="TextBox 3"/>
          <p:cNvSpPr txBox="1"/>
          <p:nvPr/>
        </p:nvSpPr>
        <p:spPr>
          <a:xfrm>
            <a:off x="2629040" y="1234652"/>
            <a:ext cx="4247615" cy="5406608"/>
          </a:xfrm>
          <a:prstGeom prst="rect">
            <a:avLst/>
          </a:prstGeom>
          <a:noFill/>
        </p:spPr>
        <p:txBody>
          <a:bodyPr wrap="square" rtlCol="0">
            <a:spAutoFit/>
          </a:bodyPr>
          <a:lstStyle/>
          <a:p>
            <a:pPr marL="342900" indent="-342900">
              <a:spcAft>
                <a:spcPts val="500"/>
              </a:spcAft>
              <a:buFont typeface="+mj-lt"/>
              <a:buAutoNum type="arabicPeriod" startAt="6"/>
            </a:pPr>
            <a:r>
              <a:rPr lang="en-US" sz="1300" dirty="0">
                <a:latin typeface="Trebuchet MS" panose="020B0603020202020204" pitchFamily="34" charset="0"/>
              </a:rPr>
              <a:t>I am the Lord thy God, which brought thee out of the land of Egypt, from the house of bondage.</a:t>
            </a:r>
          </a:p>
          <a:p>
            <a:pPr marL="342900" indent="-342900">
              <a:spcAft>
                <a:spcPts val="500"/>
              </a:spcAft>
              <a:buFont typeface="+mj-lt"/>
              <a:buAutoNum type="arabicPeriod" startAt="6"/>
            </a:pPr>
            <a:r>
              <a:rPr lang="en-US" sz="1300" dirty="0">
                <a:latin typeface="Trebuchet MS" panose="020B0603020202020204" pitchFamily="34" charset="0"/>
              </a:rPr>
              <a:t>Thou shalt have none other gods before me.</a:t>
            </a:r>
          </a:p>
          <a:p>
            <a:pPr marL="342900" indent="-342900">
              <a:spcAft>
                <a:spcPts val="500"/>
              </a:spcAft>
              <a:buFont typeface="+mj-lt"/>
              <a:buAutoNum type="arabicPeriod" startAt="6"/>
            </a:pPr>
            <a:r>
              <a:rPr lang="en-US" sz="1300" dirty="0">
                <a:latin typeface="Trebuchet MS" panose="020B0603020202020204" pitchFamily="34" charset="0"/>
              </a:rPr>
              <a:t>Thou shalt not make thee any graven image, or any likeness of any thing that is in heaven above, or that is in the earth beneath, or that is in the waters beneath the earth: </a:t>
            </a:r>
            <a:endParaRPr lang="en-US" sz="1300" dirty="0" smtClean="0">
              <a:latin typeface="Trebuchet MS" panose="020B0603020202020204" pitchFamily="34" charset="0"/>
            </a:endParaRPr>
          </a:p>
          <a:p>
            <a:pPr marL="342900" indent="-342900">
              <a:spcAft>
                <a:spcPts val="500"/>
              </a:spcAft>
              <a:buFont typeface="+mj-lt"/>
              <a:buAutoNum type="arabicPeriod" startAt="6"/>
            </a:pPr>
            <a:r>
              <a:rPr lang="en-US" sz="1300" dirty="0" smtClean="0">
                <a:latin typeface="Trebuchet MS" panose="020B0603020202020204" pitchFamily="34" charset="0"/>
              </a:rPr>
              <a:t>thou </a:t>
            </a:r>
            <a:r>
              <a:rPr lang="en-US" sz="1300" dirty="0">
                <a:latin typeface="Trebuchet MS" panose="020B0603020202020204" pitchFamily="34" charset="0"/>
              </a:rPr>
              <a:t>shalt not bow down thyself unto them, nor serve them: for I the Lord thy God am a jealous God, visiting the iniquity of the fathers upon the children unto the third and fourth generation of them that hate me, </a:t>
            </a:r>
            <a:endParaRPr lang="en-US" sz="1300" dirty="0" smtClean="0">
              <a:latin typeface="Trebuchet MS" panose="020B0603020202020204" pitchFamily="34" charset="0"/>
            </a:endParaRPr>
          </a:p>
          <a:p>
            <a:pPr marL="342900" indent="-342900">
              <a:spcAft>
                <a:spcPts val="500"/>
              </a:spcAft>
              <a:buFont typeface="+mj-lt"/>
              <a:buAutoNum type="arabicPeriod" startAt="6"/>
            </a:pPr>
            <a:r>
              <a:rPr lang="en-US" sz="1300" dirty="0" smtClean="0">
                <a:latin typeface="Trebuchet MS" panose="020B0603020202020204" pitchFamily="34" charset="0"/>
              </a:rPr>
              <a:t>and showing </a:t>
            </a:r>
            <a:r>
              <a:rPr lang="en-US" sz="1300" dirty="0">
                <a:latin typeface="Trebuchet MS" panose="020B0603020202020204" pitchFamily="34" charset="0"/>
              </a:rPr>
              <a:t>mercy unto thousands of them that love me and keep my commandments.</a:t>
            </a:r>
          </a:p>
          <a:p>
            <a:pPr marL="342900" indent="-342900">
              <a:spcAft>
                <a:spcPts val="500"/>
              </a:spcAft>
              <a:buFont typeface="+mj-lt"/>
              <a:buAutoNum type="arabicPeriod" startAt="6"/>
            </a:pPr>
            <a:r>
              <a:rPr lang="en-US" sz="1300" dirty="0">
                <a:latin typeface="Trebuchet MS" panose="020B0603020202020204" pitchFamily="34" charset="0"/>
              </a:rPr>
              <a:t>Thou shalt not take the name of the Lord thy God in vain: for the Lord will not hold him guiltless that </a:t>
            </a:r>
            <a:r>
              <a:rPr lang="en-US" sz="1300" dirty="0" err="1">
                <a:latin typeface="Trebuchet MS" panose="020B0603020202020204" pitchFamily="34" charset="0"/>
              </a:rPr>
              <a:t>taketh</a:t>
            </a:r>
            <a:r>
              <a:rPr lang="en-US" sz="1300" dirty="0">
                <a:latin typeface="Trebuchet MS" panose="020B0603020202020204" pitchFamily="34" charset="0"/>
              </a:rPr>
              <a:t> his name in vain.</a:t>
            </a:r>
          </a:p>
          <a:p>
            <a:pPr marL="342900" indent="-342900">
              <a:spcAft>
                <a:spcPts val="500"/>
              </a:spcAft>
              <a:buFont typeface="+mj-lt"/>
              <a:buAutoNum type="arabicPeriod" startAt="6"/>
            </a:pPr>
            <a:r>
              <a:rPr lang="en-US" sz="1300" dirty="0">
                <a:latin typeface="Trebuchet MS" panose="020B0603020202020204" pitchFamily="34" charset="0"/>
              </a:rPr>
              <a:t>Keep the </a:t>
            </a:r>
            <a:r>
              <a:rPr lang="en-US" sz="1300" dirty="0" err="1">
                <a:latin typeface="Trebuchet MS" panose="020B0603020202020204" pitchFamily="34" charset="0"/>
              </a:rPr>
              <a:t>sabbath</a:t>
            </a:r>
            <a:r>
              <a:rPr lang="en-US" sz="1300" dirty="0">
                <a:latin typeface="Trebuchet MS" panose="020B0603020202020204" pitchFamily="34" charset="0"/>
              </a:rPr>
              <a:t> day to sanctify it, as the Lord thy God hath commanded thee. </a:t>
            </a:r>
          </a:p>
          <a:p>
            <a:pPr marL="342900" indent="-342900">
              <a:spcAft>
                <a:spcPts val="500"/>
              </a:spcAft>
              <a:buFont typeface="+mj-lt"/>
              <a:buAutoNum type="arabicPeriod" startAt="6"/>
            </a:pPr>
            <a:r>
              <a:rPr lang="en-US" sz="1300" dirty="0">
                <a:latin typeface="Trebuchet MS" panose="020B0603020202020204" pitchFamily="34" charset="0"/>
              </a:rPr>
              <a:t>Six days thou shalt </a:t>
            </a:r>
            <a:r>
              <a:rPr lang="en-US" sz="1300" dirty="0" err="1">
                <a:latin typeface="Trebuchet MS" panose="020B0603020202020204" pitchFamily="34" charset="0"/>
              </a:rPr>
              <a:t>labour</a:t>
            </a:r>
            <a:r>
              <a:rPr lang="en-US" sz="1300" dirty="0">
                <a:latin typeface="Trebuchet MS" panose="020B0603020202020204" pitchFamily="34" charset="0"/>
              </a:rPr>
              <a:t>, and do all thy work: </a:t>
            </a:r>
            <a:endParaRPr lang="en-US" sz="1300" dirty="0" smtClean="0">
              <a:latin typeface="Trebuchet MS" panose="020B0603020202020204" pitchFamily="34" charset="0"/>
            </a:endParaRPr>
          </a:p>
          <a:p>
            <a:pPr marL="342900" indent="-342900">
              <a:spcAft>
                <a:spcPts val="500"/>
              </a:spcAft>
              <a:buFont typeface="+mj-lt"/>
              <a:buAutoNum type="arabicPeriod" startAt="6"/>
            </a:pPr>
            <a:r>
              <a:rPr lang="en-US" sz="1300" dirty="0">
                <a:latin typeface="Trebuchet MS" panose="020B0603020202020204" pitchFamily="34" charset="0"/>
              </a:rPr>
              <a:t>but the seventh day is the </a:t>
            </a:r>
            <a:r>
              <a:rPr lang="en-US" sz="1300" dirty="0" err="1">
                <a:latin typeface="Trebuchet MS" panose="020B0603020202020204" pitchFamily="34" charset="0"/>
              </a:rPr>
              <a:t>sabbath</a:t>
            </a:r>
            <a:r>
              <a:rPr lang="en-US" sz="1300" dirty="0">
                <a:latin typeface="Trebuchet MS" panose="020B0603020202020204" pitchFamily="34" charset="0"/>
              </a:rPr>
              <a:t> of the Lord thy God: in it thou shalt not do any work, thou, nor thy son, nor thy daughter, nor thy manservant, nor thy maidservant, nor thine ox, </a:t>
            </a:r>
          </a:p>
        </p:txBody>
      </p:sp>
      <p:sp>
        <p:nvSpPr>
          <p:cNvPr id="12" name="TextBox 11"/>
          <p:cNvSpPr txBox="1"/>
          <p:nvPr/>
        </p:nvSpPr>
        <p:spPr>
          <a:xfrm>
            <a:off x="7260136" y="1234652"/>
            <a:ext cx="4247615" cy="5142433"/>
          </a:xfrm>
          <a:prstGeom prst="rect">
            <a:avLst/>
          </a:prstGeom>
          <a:noFill/>
        </p:spPr>
        <p:txBody>
          <a:bodyPr wrap="square" rtlCol="0">
            <a:spAutoFit/>
          </a:bodyPr>
          <a:lstStyle/>
          <a:p>
            <a:pPr marL="365760" lvl="1">
              <a:spcAft>
                <a:spcPts val="500"/>
              </a:spcAft>
            </a:pPr>
            <a:r>
              <a:rPr lang="en-US" sz="1300" dirty="0">
                <a:latin typeface="Trebuchet MS" panose="020B0603020202020204" pitchFamily="34" charset="0"/>
              </a:rPr>
              <a:t>nor thine ass, nor any of thy cattle, nor thy stranger that is within thy gates; that thy manservant and thy maidservant may rest as well as thou. </a:t>
            </a:r>
          </a:p>
          <a:p>
            <a:pPr marL="342900" indent="-342900">
              <a:spcAft>
                <a:spcPts val="500"/>
              </a:spcAft>
              <a:buFont typeface="+mj-lt"/>
              <a:buAutoNum type="arabicPeriod" startAt="15"/>
            </a:pPr>
            <a:r>
              <a:rPr lang="en-US" sz="1300" dirty="0" smtClean="0">
                <a:latin typeface="Trebuchet MS" panose="020B0603020202020204" pitchFamily="34" charset="0"/>
              </a:rPr>
              <a:t>And </a:t>
            </a:r>
            <a:r>
              <a:rPr lang="en-US" sz="1300" dirty="0">
                <a:latin typeface="Trebuchet MS" panose="020B0603020202020204" pitchFamily="34" charset="0"/>
              </a:rPr>
              <a:t>remember that thou </a:t>
            </a:r>
            <a:r>
              <a:rPr lang="en-US" sz="1300" dirty="0" err="1">
                <a:latin typeface="Trebuchet MS" panose="020B0603020202020204" pitchFamily="34" charset="0"/>
              </a:rPr>
              <a:t>wast</a:t>
            </a:r>
            <a:r>
              <a:rPr lang="en-US" sz="1300" dirty="0">
                <a:latin typeface="Trebuchet MS" panose="020B0603020202020204" pitchFamily="34" charset="0"/>
              </a:rPr>
              <a:t> a servant in the land of Egypt, and that the Lord thy God brought thee out thence through a mighty hand and by a stretched out arm: therefore the Lord thy God commanded thee to keep the </a:t>
            </a:r>
            <a:r>
              <a:rPr lang="en-US" sz="1300" dirty="0" err="1">
                <a:latin typeface="Trebuchet MS" panose="020B0603020202020204" pitchFamily="34" charset="0"/>
              </a:rPr>
              <a:t>sabbath</a:t>
            </a:r>
            <a:r>
              <a:rPr lang="en-US" sz="1300" dirty="0">
                <a:latin typeface="Trebuchet MS" panose="020B0603020202020204" pitchFamily="34" charset="0"/>
              </a:rPr>
              <a:t> day.</a:t>
            </a:r>
          </a:p>
          <a:p>
            <a:pPr marL="342900" indent="-342900">
              <a:spcAft>
                <a:spcPts val="500"/>
              </a:spcAft>
              <a:buFont typeface="+mj-lt"/>
              <a:buAutoNum type="arabicPeriod" startAt="15"/>
            </a:pPr>
            <a:r>
              <a:rPr lang="en-US" sz="1300" dirty="0" err="1">
                <a:latin typeface="Trebuchet MS" panose="020B0603020202020204" pitchFamily="34" charset="0"/>
              </a:rPr>
              <a:t>Honour</a:t>
            </a:r>
            <a:r>
              <a:rPr lang="en-US" sz="1300" dirty="0">
                <a:latin typeface="Trebuchet MS" panose="020B0603020202020204" pitchFamily="34" charset="0"/>
              </a:rPr>
              <a:t> thy father and thy mother, as the Lord thy God hath commanded thee; that thy days may be prolonged, and that it may go well with thee, in the land which the Lord thy God </a:t>
            </a:r>
            <a:r>
              <a:rPr lang="en-US" sz="1300" dirty="0" err="1">
                <a:latin typeface="Trebuchet MS" panose="020B0603020202020204" pitchFamily="34" charset="0"/>
              </a:rPr>
              <a:t>giveth</a:t>
            </a:r>
            <a:r>
              <a:rPr lang="en-US" sz="1300" dirty="0">
                <a:latin typeface="Trebuchet MS" panose="020B0603020202020204" pitchFamily="34" charset="0"/>
              </a:rPr>
              <a:t> thee.</a:t>
            </a:r>
          </a:p>
          <a:p>
            <a:pPr marL="342900" indent="-342900">
              <a:spcAft>
                <a:spcPts val="500"/>
              </a:spcAft>
              <a:buFont typeface="+mj-lt"/>
              <a:buAutoNum type="arabicPeriod" startAt="15"/>
            </a:pPr>
            <a:r>
              <a:rPr lang="en-US" sz="1300" dirty="0">
                <a:latin typeface="Trebuchet MS" panose="020B0603020202020204" pitchFamily="34" charset="0"/>
              </a:rPr>
              <a:t>Thou shalt not kill.</a:t>
            </a:r>
          </a:p>
          <a:p>
            <a:pPr marL="342900" indent="-342900">
              <a:spcAft>
                <a:spcPts val="500"/>
              </a:spcAft>
              <a:buFont typeface="+mj-lt"/>
              <a:buAutoNum type="arabicPeriod" startAt="15"/>
            </a:pPr>
            <a:r>
              <a:rPr lang="en-US" sz="1300" dirty="0">
                <a:latin typeface="Trebuchet MS" panose="020B0603020202020204" pitchFamily="34" charset="0"/>
              </a:rPr>
              <a:t>Neither shalt thou commit adultery.</a:t>
            </a:r>
          </a:p>
          <a:p>
            <a:pPr marL="342900" indent="-342900">
              <a:spcAft>
                <a:spcPts val="500"/>
              </a:spcAft>
              <a:buFont typeface="+mj-lt"/>
              <a:buAutoNum type="arabicPeriod" startAt="15"/>
            </a:pPr>
            <a:r>
              <a:rPr lang="en-US" sz="1300" dirty="0">
                <a:latin typeface="Trebuchet MS" panose="020B0603020202020204" pitchFamily="34" charset="0"/>
              </a:rPr>
              <a:t>Neither shalt thou steal.</a:t>
            </a:r>
          </a:p>
          <a:p>
            <a:pPr marL="342900" indent="-342900">
              <a:spcAft>
                <a:spcPts val="500"/>
              </a:spcAft>
              <a:buFont typeface="+mj-lt"/>
              <a:buAutoNum type="arabicPeriod" startAt="15"/>
            </a:pPr>
            <a:r>
              <a:rPr lang="en-US" sz="1300" dirty="0">
                <a:latin typeface="Trebuchet MS" panose="020B0603020202020204" pitchFamily="34" charset="0"/>
              </a:rPr>
              <a:t>Neither shalt thou bear false witness against thy </a:t>
            </a:r>
            <a:r>
              <a:rPr lang="en-US" sz="1300" dirty="0" err="1">
                <a:latin typeface="Trebuchet MS" panose="020B0603020202020204" pitchFamily="34" charset="0"/>
              </a:rPr>
              <a:t>neighbour</a:t>
            </a:r>
            <a:r>
              <a:rPr lang="en-US" sz="1300" dirty="0">
                <a:latin typeface="Trebuchet MS" panose="020B0603020202020204" pitchFamily="34" charset="0"/>
              </a:rPr>
              <a:t>.</a:t>
            </a:r>
          </a:p>
          <a:p>
            <a:pPr marL="342900" indent="-342900">
              <a:spcAft>
                <a:spcPts val="500"/>
              </a:spcAft>
              <a:buFont typeface="+mj-lt"/>
              <a:buAutoNum type="arabicPeriod" startAt="15"/>
            </a:pPr>
            <a:r>
              <a:rPr lang="en-US" sz="1300" dirty="0">
                <a:solidFill>
                  <a:schemeClr val="accent4"/>
                </a:solidFill>
                <a:latin typeface="Trebuchet MS" panose="020B0603020202020204" pitchFamily="34" charset="0"/>
              </a:rPr>
              <a:t>Neither shalt thou desire thy </a:t>
            </a:r>
            <a:r>
              <a:rPr lang="en-US" sz="1300" dirty="0" err="1">
                <a:solidFill>
                  <a:schemeClr val="accent4"/>
                </a:solidFill>
                <a:latin typeface="Trebuchet MS" panose="020B0603020202020204" pitchFamily="34" charset="0"/>
              </a:rPr>
              <a:t>neighbour’s</a:t>
            </a:r>
            <a:r>
              <a:rPr lang="en-US" sz="1300" dirty="0">
                <a:solidFill>
                  <a:schemeClr val="accent4"/>
                </a:solidFill>
                <a:latin typeface="Trebuchet MS" panose="020B0603020202020204" pitchFamily="34" charset="0"/>
              </a:rPr>
              <a:t> wife, </a:t>
            </a:r>
            <a:r>
              <a:rPr lang="en-US" sz="1300" dirty="0">
                <a:latin typeface="Trebuchet MS" panose="020B0603020202020204" pitchFamily="34" charset="0"/>
              </a:rPr>
              <a:t>neither shalt thou covet thy </a:t>
            </a:r>
            <a:r>
              <a:rPr lang="en-US" sz="1300" dirty="0" err="1">
                <a:latin typeface="Trebuchet MS" panose="020B0603020202020204" pitchFamily="34" charset="0"/>
              </a:rPr>
              <a:t>neighbour’s</a:t>
            </a:r>
            <a:r>
              <a:rPr lang="en-US" sz="1300" dirty="0">
                <a:latin typeface="Trebuchet MS" panose="020B0603020202020204" pitchFamily="34" charset="0"/>
              </a:rPr>
              <a:t> house, his field, or his manservant, or his maidservant, his ox, or his ass, or any thing that is thy </a:t>
            </a:r>
            <a:r>
              <a:rPr lang="en-US" sz="1300" dirty="0" err="1">
                <a:latin typeface="Trebuchet MS" panose="020B0603020202020204" pitchFamily="34" charset="0"/>
              </a:rPr>
              <a:t>neighbour’s</a:t>
            </a:r>
            <a:r>
              <a:rPr lang="en-US" sz="1300" dirty="0">
                <a:latin typeface="Trebuchet MS" panose="020B0603020202020204" pitchFamily="34" charset="0"/>
              </a:rPr>
              <a:t>.</a:t>
            </a:r>
          </a:p>
        </p:txBody>
      </p:sp>
      <p:sp>
        <p:nvSpPr>
          <p:cNvPr id="14" name="TextBox 13"/>
          <p:cNvSpPr txBox="1"/>
          <p:nvPr/>
        </p:nvSpPr>
        <p:spPr>
          <a:xfrm>
            <a:off x="2981135" y="939114"/>
            <a:ext cx="2684103" cy="338554"/>
          </a:xfrm>
          <a:prstGeom prst="rect">
            <a:avLst/>
          </a:prstGeom>
          <a:noFill/>
        </p:spPr>
        <p:txBody>
          <a:bodyPr wrap="square" rtlCol="0">
            <a:spAutoFit/>
          </a:bodyPr>
          <a:lstStyle/>
          <a:p>
            <a:r>
              <a:rPr lang="en-US" sz="1600" dirty="0" smtClean="0">
                <a:solidFill>
                  <a:schemeClr val="accent4"/>
                </a:solidFill>
                <a:latin typeface="Trebuchet MS" panose="020B0603020202020204" pitchFamily="34" charset="0"/>
              </a:rPr>
              <a:t>Protestant Bible (AKJV)</a:t>
            </a:r>
            <a:endParaRPr lang="en-US" sz="1600" dirty="0">
              <a:solidFill>
                <a:schemeClr val="accent4"/>
              </a:solidFill>
              <a:latin typeface="Trebuchet MS" panose="020B0603020202020204" pitchFamily="34" charset="0"/>
            </a:endParaRPr>
          </a:p>
        </p:txBody>
      </p:sp>
      <p:sp>
        <p:nvSpPr>
          <p:cNvPr id="19" name="TextBox 18"/>
          <p:cNvSpPr txBox="1"/>
          <p:nvPr/>
        </p:nvSpPr>
        <p:spPr>
          <a:xfrm>
            <a:off x="7579568" y="520932"/>
            <a:ext cx="2842726" cy="369332"/>
          </a:xfrm>
          <a:prstGeom prst="rect">
            <a:avLst/>
          </a:prstGeom>
          <a:noFill/>
        </p:spPr>
        <p:txBody>
          <a:bodyPr wrap="square" rtlCol="0">
            <a:spAutoFit/>
          </a:bodyPr>
          <a:lstStyle/>
          <a:p>
            <a:r>
              <a:rPr lang="en-US" dirty="0">
                <a:solidFill>
                  <a:schemeClr val="accent4"/>
                </a:solidFill>
                <a:latin typeface="Trebuchet MS" panose="020B0603020202020204" pitchFamily="34" charset="0"/>
              </a:rPr>
              <a:t>Deuteronomy </a:t>
            </a:r>
            <a:r>
              <a:rPr lang="en-US" dirty="0" smtClean="0">
                <a:solidFill>
                  <a:schemeClr val="accent4"/>
                </a:solidFill>
                <a:latin typeface="Trebuchet MS" panose="020B0603020202020204" pitchFamily="34" charset="0"/>
              </a:rPr>
              <a:t>5:6-21</a:t>
            </a:r>
            <a:endParaRPr lang="en-US" dirty="0">
              <a:solidFill>
                <a:schemeClr val="accent4"/>
              </a:solidFill>
              <a:latin typeface="Trebuchet MS" panose="020B0603020202020204" pitchFamily="34" charset="0"/>
            </a:endParaRPr>
          </a:p>
        </p:txBody>
      </p:sp>
      <p:sp>
        <p:nvSpPr>
          <p:cNvPr id="2" name="TextBox 1"/>
          <p:cNvSpPr txBox="1"/>
          <p:nvPr/>
        </p:nvSpPr>
        <p:spPr>
          <a:xfrm>
            <a:off x="263266" y="4899757"/>
            <a:ext cx="2174033" cy="1477328"/>
          </a:xfrm>
          <a:prstGeom prst="rect">
            <a:avLst/>
          </a:prstGeom>
          <a:noFill/>
        </p:spPr>
        <p:txBody>
          <a:bodyPr wrap="square" rtlCol="0">
            <a:spAutoFit/>
          </a:bodyPr>
          <a:lstStyle/>
          <a:p>
            <a:r>
              <a:rPr lang="en-US" dirty="0" smtClean="0"/>
              <a:t>It is here that we see the division between coveting your neighbors wife and his possessions.</a:t>
            </a:r>
            <a:endParaRPr lang="en-US" dirty="0"/>
          </a:p>
        </p:txBody>
      </p:sp>
    </p:spTree>
    <p:extLst>
      <p:ext uri="{BB962C8B-B14F-4D97-AF65-F5344CB8AC3E}">
        <p14:creationId xmlns:p14="http://schemas.microsoft.com/office/powerpoint/2010/main" val="343773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a:solidFill>
                  <a:schemeClr val="accent4"/>
                </a:solidFill>
                <a:latin typeface="Trajan Pro" panose="02020502050506020301" pitchFamily="18" charset="0"/>
              </a:rPr>
              <a:t>What Does the Bible Say?</a:t>
            </a:r>
          </a:p>
        </p:txBody>
      </p:sp>
      <p:sp>
        <p:nvSpPr>
          <p:cNvPr id="5" name="TextBox 4"/>
          <p:cNvSpPr txBox="1"/>
          <p:nvPr/>
        </p:nvSpPr>
        <p:spPr>
          <a:xfrm>
            <a:off x="2759674" y="1185576"/>
            <a:ext cx="8875599" cy="523220"/>
          </a:xfrm>
          <a:prstGeom prst="rect">
            <a:avLst/>
          </a:prstGeom>
          <a:noFill/>
        </p:spPr>
        <p:txBody>
          <a:bodyPr wrap="square" rtlCol="0">
            <a:spAutoFit/>
          </a:bodyPr>
          <a:lstStyle/>
          <a:p>
            <a:pPr>
              <a:spcAft>
                <a:spcPts val="1800"/>
              </a:spcAft>
            </a:pPr>
            <a:r>
              <a:rPr lang="en-US" sz="2800" dirty="0" smtClean="0">
                <a:latin typeface="Trebuchet MS" panose="020B0603020202020204" pitchFamily="34" charset="0"/>
              </a:rPr>
              <a:t>In early Bibles there were no chapters and verses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674" y="1708797"/>
            <a:ext cx="7442521" cy="4874852"/>
          </a:xfrm>
          <a:prstGeom prst="rect">
            <a:avLst/>
          </a:prstGeom>
        </p:spPr>
      </p:pic>
      <p:sp>
        <p:nvSpPr>
          <p:cNvPr id="4" name="TextBox 3"/>
          <p:cNvSpPr txBox="1"/>
          <p:nvPr/>
        </p:nvSpPr>
        <p:spPr>
          <a:xfrm>
            <a:off x="10202195" y="1735258"/>
            <a:ext cx="1563707" cy="2492990"/>
          </a:xfrm>
          <a:prstGeom prst="rect">
            <a:avLst/>
          </a:prstGeom>
          <a:noFill/>
        </p:spPr>
        <p:txBody>
          <a:bodyPr wrap="square" rtlCol="0">
            <a:spAutoFit/>
          </a:bodyPr>
          <a:lstStyle/>
          <a:p>
            <a:r>
              <a:rPr lang="en-US" sz="1200" dirty="0"/>
              <a:t>There is no authoritative basis for the divisions we now </a:t>
            </a:r>
            <a:r>
              <a:rPr lang="en-US" sz="1200" dirty="0" smtClean="0"/>
              <a:t>use in the Bible. The </a:t>
            </a:r>
            <a:r>
              <a:rPr lang="en-US" sz="1200" b="1" dirty="0"/>
              <a:t>chapter</a:t>
            </a:r>
            <a:r>
              <a:rPr lang="en-US" sz="1200" dirty="0"/>
              <a:t> and verse divisions </a:t>
            </a:r>
            <a:r>
              <a:rPr lang="en-US" sz="1200" b="1" dirty="0"/>
              <a:t>were added to the Bible</a:t>
            </a:r>
            <a:r>
              <a:rPr lang="en-US" sz="1200" dirty="0"/>
              <a:t> for the sake of convenience. </a:t>
            </a:r>
            <a:r>
              <a:rPr lang="en-US" sz="1200" dirty="0" smtClean="0"/>
              <a:t>A </a:t>
            </a:r>
            <a:r>
              <a:rPr lang="en-US" sz="1200" dirty="0"/>
              <a:t>man named </a:t>
            </a:r>
            <a:r>
              <a:rPr lang="en-US" sz="1200" b="1" dirty="0">
                <a:solidFill>
                  <a:schemeClr val="accent4"/>
                </a:solidFill>
              </a:rPr>
              <a:t>Stephen Langton </a:t>
            </a:r>
            <a:r>
              <a:rPr lang="en-US" sz="1200" dirty="0"/>
              <a:t>divided the </a:t>
            </a:r>
            <a:r>
              <a:rPr lang="en-US" sz="1200" b="1" dirty="0"/>
              <a:t>Bible</a:t>
            </a:r>
            <a:r>
              <a:rPr lang="en-US" sz="1200" dirty="0"/>
              <a:t> into </a:t>
            </a:r>
            <a:r>
              <a:rPr lang="en-US" sz="1200" b="1" dirty="0"/>
              <a:t>chapters</a:t>
            </a:r>
            <a:r>
              <a:rPr lang="en-US" sz="1200" dirty="0"/>
              <a:t> in the year A.D. 1227.</a:t>
            </a:r>
          </a:p>
        </p:txBody>
      </p:sp>
    </p:spTree>
    <p:extLst>
      <p:ext uri="{BB962C8B-B14F-4D97-AF65-F5344CB8AC3E}">
        <p14:creationId xmlns:p14="http://schemas.microsoft.com/office/powerpoint/2010/main" val="116318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a:solidFill>
                  <a:schemeClr val="accent4"/>
                </a:solidFill>
                <a:latin typeface="Trajan Pro" panose="02020502050506020301" pitchFamily="18" charset="0"/>
              </a:rPr>
              <a:t>What Does the Bible Say?</a:t>
            </a:r>
          </a:p>
        </p:txBody>
      </p:sp>
      <p:sp>
        <p:nvSpPr>
          <p:cNvPr id="5" name="TextBox 4"/>
          <p:cNvSpPr txBox="1"/>
          <p:nvPr/>
        </p:nvSpPr>
        <p:spPr>
          <a:xfrm>
            <a:off x="2759674" y="1441369"/>
            <a:ext cx="8875599" cy="4847481"/>
          </a:xfrm>
          <a:prstGeom prst="rect">
            <a:avLst/>
          </a:prstGeom>
          <a:noFill/>
        </p:spPr>
        <p:txBody>
          <a:bodyPr wrap="square" rtlCol="0">
            <a:spAutoFit/>
          </a:bodyPr>
          <a:lstStyle/>
          <a:p>
            <a:pPr>
              <a:spcAft>
                <a:spcPts val="1800"/>
              </a:spcAft>
            </a:pPr>
            <a:r>
              <a:rPr lang="en-US" sz="2400" dirty="0" smtClean="0">
                <a:latin typeface="Trebuchet MS" panose="020B0603020202020204" pitchFamily="34" charset="0"/>
              </a:rPr>
              <a:t>In Exodus 20:2-17 there are:</a:t>
            </a:r>
          </a:p>
          <a:p>
            <a:pPr>
              <a:spcAft>
                <a:spcPts val="1800"/>
              </a:spcAft>
            </a:pPr>
            <a:r>
              <a:rPr lang="en-US" sz="2400" dirty="0" smtClean="0">
                <a:latin typeface="Trebuchet MS" panose="020B0603020202020204" pitchFamily="34" charset="0"/>
              </a:rPr>
              <a:t>16 verses</a:t>
            </a:r>
          </a:p>
          <a:p>
            <a:pPr>
              <a:spcAft>
                <a:spcPts val="1800"/>
              </a:spcAft>
            </a:pPr>
            <a:r>
              <a:rPr lang="en-US" sz="2400" dirty="0" smtClean="0">
                <a:latin typeface="Trebuchet MS" panose="020B0603020202020204" pitchFamily="34" charset="0"/>
              </a:rPr>
              <a:t>5 statements</a:t>
            </a:r>
          </a:p>
          <a:p>
            <a:pPr>
              <a:spcAft>
                <a:spcPts val="1800"/>
              </a:spcAft>
            </a:pPr>
            <a:r>
              <a:rPr lang="en-US" sz="2400" dirty="0" smtClean="0">
                <a:latin typeface="Trebuchet MS" panose="020B0603020202020204" pitchFamily="34" charset="0"/>
              </a:rPr>
              <a:t>1 Instruction</a:t>
            </a:r>
          </a:p>
          <a:p>
            <a:pPr>
              <a:spcAft>
                <a:spcPts val="1800"/>
              </a:spcAft>
            </a:pPr>
            <a:r>
              <a:rPr lang="en-US" sz="2400" dirty="0" smtClean="0">
                <a:latin typeface="Trebuchet MS" panose="020B0603020202020204" pitchFamily="34" charset="0"/>
              </a:rPr>
              <a:t>1 explanation</a:t>
            </a:r>
          </a:p>
          <a:p>
            <a:pPr>
              <a:spcAft>
                <a:spcPts val="1800"/>
              </a:spcAft>
            </a:pPr>
            <a:r>
              <a:rPr lang="en-US" sz="2400" dirty="0" smtClean="0">
                <a:latin typeface="Trebuchet MS" panose="020B0603020202020204" pitchFamily="34" charset="0"/>
              </a:rPr>
              <a:t>12 commandments</a:t>
            </a:r>
          </a:p>
          <a:p>
            <a:pPr>
              <a:spcAft>
                <a:spcPts val="1800"/>
              </a:spcAft>
            </a:pPr>
            <a:r>
              <a:rPr lang="en-US" sz="3600" b="1" dirty="0" smtClean="0">
                <a:latin typeface="Trebuchet MS" panose="020B0603020202020204" pitchFamily="34" charset="0"/>
              </a:rPr>
              <a:t>So How </a:t>
            </a:r>
            <a:r>
              <a:rPr lang="en-US" sz="3600" b="1" dirty="0">
                <a:latin typeface="Trebuchet MS" panose="020B0603020202020204" pitchFamily="34" charset="0"/>
              </a:rPr>
              <a:t>do we get ten commandments?</a:t>
            </a:r>
          </a:p>
          <a:p>
            <a:pPr>
              <a:spcAft>
                <a:spcPts val="1800"/>
              </a:spcAft>
            </a:pPr>
            <a:endParaRPr lang="en-US" sz="2400" i="1" dirty="0"/>
          </a:p>
        </p:txBody>
      </p:sp>
    </p:spTree>
    <p:extLst>
      <p:ext uri="{BB962C8B-B14F-4D97-AF65-F5344CB8AC3E}">
        <p14:creationId xmlns:p14="http://schemas.microsoft.com/office/powerpoint/2010/main" val="130185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a:solidFill>
                  <a:schemeClr val="accent4"/>
                </a:solidFill>
                <a:latin typeface="Trajan Pro" panose="02020502050506020301" pitchFamily="18" charset="0"/>
              </a:rPr>
              <a:t>What Does the Bible Say?</a:t>
            </a:r>
          </a:p>
        </p:txBody>
      </p:sp>
      <p:sp>
        <p:nvSpPr>
          <p:cNvPr id="5" name="TextBox 4"/>
          <p:cNvSpPr txBox="1"/>
          <p:nvPr/>
        </p:nvSpPr>
        <p:spPr>
          <a:xfrm>
            <a:off x="2759674" y="1211808"/>
            <a:ext cx="8875599" cy="2893100"/>
          </a:xfrm>
          <a:prstGeom prst="rect">
            <a:avLst/>
          </a:prstGeom>
          <a:noFill/>
        </p:spPr>
        <p:txBody>
          <a:bodyPr wrap="square" rtlCol="0">
            <a:spAutoFit/>
          </a:bodyPr>
          <a:lstStyle/>
          <a:p>
            <a:pPr>
              <a:spcAft>
                <a:spcPts val="1800"/>
              </a:spcAft>
            </a:pPr>
            <a:r>
              <a:rPr lang="en-US" sz="3200" dirty="0" smtClean="0">
                <a:latin typeface="Trebuchet MS" panose="020B0603020202020204" pitchFamily="34" charset="0"/>
              </a:rPr>
              <a:t>Where in the Bible does is say there are 10 commandments?</a:t>
            </a:r>
          </a:p>
          <a:p>
            <a:pPr>
              <a:spcAft>
                <a:spcPts val="1800"/>
              </a:spcAft>
            </a:pPr>
            <a:r>
              <a:rPr lang="en-US" sz="2800" dirty="0" smtClean="0">
                <a:solidFill>
                  <a:schemeClr val="accent4"/>
                </a:solidFill>
                <a:latin typeface="Trebuchet MS" panose="020B0603020202020204" pitchFamily="34" charset="0"/>
              </a:rPr>
              <a:t>Exodus 34:28 and Deuteronomy 4:13 and 10:2-4. </a:t>
            </a:r>
          </a:p>
          <a:p>
            <a:pPr>
              <a:spcAft>
                <a:spcPts val="1800"/>
              </a:spcAft>
            </a:pPr>
            <a:r>
              <a:rPr lang="en-US" sz="2000" dirty="0" smtClean="0">
                <a:latin typeface="Trebuchet MS" panose="020B0603020202020204" pitchFamily="34" charset="0"/>
              </a:rPr>
              <a:t>After Moses found the Golden Calf, he smashed the tablets but God had him make two more blank tablets and take them to the mountain where God inscribed upon them the </a:t>
            </a:r>
            <a:r>
              <a:rPr lang="en-US" sz="2000" b="1" i="1" dirty="0" smtClean="0">
                <a:solidFill>
                  <a:schemeClr val="accent4"/>
                </a:solidFill>
                <a:latin typeface="Trebuchet MS" panose="020B0603020202020204" pitchFamily="34" charset="0"/>
              </a:rPr>
              <a:t>ten words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03" y="4338735"/>
            <a:ext cx="3471309" cy="27756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937" y="3638938"/>
            <a:ext cx="4065063" cy="3219061"/>
          </a:xfrm>
          <a:prstGeom prst="rect">
            <a:avLst/>
          </a:prstGeom>
        </p:spPr>
      </p:pic>
      <p:sp>
        <p:nvSpPr>
          <p:cNvPr id="6" name="TextBox 5"/>
          <p:cNvSpPr txBox="1"/>
          <p:nvPr/>
        </p:nvSpPr>
        <p:spPr>
          <a:xfrm>
            <a:off x="3769567" y="4404049"/>
            <a:ext cx="3601617" cy="1754326"/>
          </a:xfrm>
          <a:prstGeom prst="rect">
            <a:avLst/>
          </a:prstGeom>
          <a:noFill/>
        </p:spPr>
        <p:txBody>
          <a:bodyPr wrap="square" rtlCol="0">
            <a:spAutoFit/>
          </a:bodyPr>
          <a:lstStyle/>
          <a:p>
            <a:r>
              <a:rPr lang="en-US" dirty="0" smtClean="0"/>
              <a:t>In the original Hebrew the commandments are referred to as the ten words which are actually separate category headings for the 613 separate commandments handed down by Moses from God.</a:t>
            </a:r>
            <a:endParaRPr lang="en-US" dirty="0"/>
          </a:p>
        </p:txBody>
      </p:sp>
    </p:spTree>
    <p:extLst>
      <p:ext uri="{BB962C8B-B14F-4D97-AF65-F5344CB8AC3E}">
        <p14:creationId xmlns:p14="http://schemas.microsoft.com/office/powerpoint/2010/main" val="379548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a:solidFill>
                  <a:schemeClr val="accent4"/>
                </a:solidFill>
                <a:latin typeface="Trajan Pro" panose="02020502050506020301" pitchFamily="18" charset="0"/>
              </a:rPr>
              <a:t>What Does the Bible Say?</a:t>
            </a:r>
          </a:p>
        </p:txBody>
      </p:sp>
      <p:sp>
        <p:nvSpPr>
          <p:cNvPr id="5" name="TextBox 4"/>
          <p:cNvSpPr txBox="1"/>
          <p:nvPr/>
        </p:nvSpPr>
        <p:spPr>
          <a:xfrm>
            <a:off x="2759674" y="1150422"/>
            <a:ext cx="8875599" cy="4893647"/>
          </a:xfrm>
          <a:prstGeom prst="rect">
            <a:avLst/>
          </a:prstGeom>
          <a:noFill/>
        </p:spPr>
        <p:txBody>
          <a:bodyPr wrap="square" rtlCol="0">
            <a:spAutoFit/>
          </a:bodyPr>
          <a:lstStyle/>
          <a:p>
            <a:pPr>
              <a:spcAft>
                <a:spcPts val="1800"/>
              </a:spcAft>
            </a:pPr>
            <a:r>
              <a:rPr lang="en-US" sz="3200" dirty="0" smtClean="0">
                <a:latin typeface="Trebuchet MS" panose="020B0603020202020204" pitchFamily="34" charset="0"/>
              </a:rPr>
              <a:t>So, Did Catholics change the 10 Commandments to satisfy their desire to worship Idols?</a:t>
            </a:r>
          </a:p>
          <a:p>
            <a:pPr>
              <a:spcAft>
                <a:spcPts val="1800"/>
              </a:spcAft>
            </a:pPr>
            <a:r>
              <a:rPr lang="en-US" sz="2400" dirty="0" smtClean="0"/>
              <a:t>“The </a:t>
            </a:r>
            <a:r>
              <a:rPr lang="en-US" sz="2400" dirty="0"/>
              <a:t>division and numbering of the Commandments have varied in the course of history. The present catechism follows the division of the Commandments established by </a:t>
            </a:r>
            <a:r>
              <a:rPr lang="en-US" sz="2400" dirty="0">
                <a:solidFill>
                  <a:schemeClr val="accent4"/>
                </a:solidFill>
              </a:rPr>
              <a:t>St. Augustine, </a:t>
            </a:r>
            <a:r>
              <a:rPr lang="en-US" sz="2400" dirty="0" smtClean="0">
                <a:solidFill>
                  <a:schemeClr val="accent4"/>
                </a:solidFill>
              </a:rPr>
              <a:t>(354 – 430 AD) </a:t>
            </a:r>
            <a:r>
              <a:rPr lang="en-US" sz="2400" dirty="0" smtClean="0"/>
              <a:t>which </a:t>
            </a:r>
            <a:r>
              <a:rPr lang="en-US" sz="2400" dirty="0"/>
              <a:t>has become traditional in the Catholic Church. It is also that of the Lutheran confessions. The Greek Fathers worked out a slightly different division, which is found in the Orthodox Churches and Reformed communities</a:t>
            </a:r>
            <a:r>
              <a:rPr lang="en-US" sz="2400" dirty="0" smtClean="0"/>
              <a:t>.”</a:t>
            </a:r>
          </a:p>
          <a:p>
            <a:pPr>
              <a:spcAft>
                <a:spcPts val="1800"/>
              </a:spcAft>
            </a:pPr>
            <a:r>
              <a:rPr lang="en-US" b="1" i="1" dirty="0" smtClean="0">
                <a:latin typeface="Trebuchet MS" panose="020B0603020202020204" pitchFamily="34" charset="0"/>
              </a:rPr>
              <a:t>CCC 2066</a:t>
            </a:r>
            <a:endParaRPr lang="en-US" b="1" i="1" dirty="0">
              <a:latin typeface="Trebuchet MS" panose="020B0603020202020204" pitchFamily="34" charset="0"/>
            </a:endParaRPr>
          </a:p>
        </p:txBody>
      </p:sp>
    </p:spTree>
    <p:extLst>
      <p:ext uri="{BB962C8B-B14F-4D97-AF65-F5344CB8AC3E}">
        <p14:creationId xmlns:p14="http://schemas.microsoft.com/office/powerpoint/2010/main" val="126069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A Common Misunderstanding</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3770263"/>
          </a:xfrm>
          <a:prstGeom prst="rect">
            <a:avLst/>
          </a:prstGeom>
          <a:noFill/>
        </p:spPr>
        <p:txBody>
          <a:bodyPr wrap="square" rtlCol="0">
            <a:spAutoFit/>
          </a:bodyPr>
          <a:lstStyle/>
          <a:p>
            <a:pPr>
              <a:spcAft>
                <a:spcPts val="1800"/>
              </a:spcAft>
            </a:pPr>
            <a:r>
              <a:rPr lang="en-US" sz="3200" dirty="0" smtClean="0">
                <a:latin typeface="Trebuchet MS" panose="020B0603020202020204" pitchFamily="34" charset="0"/>
              </a:rPr>
              <a:t>In fact, it was not the Protestants who changed the divisions of the commandments but the early Greek </a:t>
            </a:r>
            <a:r>
              <a:rPr lang="en-US" sz="3200" dirty="0">
                <a:latin typeface="Trebuchet MS" panose="020B0603020202020204" pitchFamily="34" charset="0"/>
              </a:rPr>
              <a:t>Orthodox </a:t>
            </a:r>
            <a:r>
              <a:rPr lang="en-US" sz="3200" dirty="0" smtClean="0">
                <a:latin typeface="Trebuchet MS" panose="020B0603020202020204" pitchFamily="34" charset="0"/>
              </a:rPr>
              <a:t>Church. </a:t>
            </a:r>
          </a:p>
          <a:p>
            <a:pPr>
              <a:spcAft>
                <a:spcPts val="1800"/>
              </a:spcAft>
            </a:pPr>
            <a:r>
              <a:rPr lang="en-US" sz="3200" dirty="0" smtClean="0">
                <a:latin typeface="Trebuchet MS" panose="020B0603020202020204" pitchFamily="34" charset="0"/>
              </a:rPr>
              <a:t>Only after the abbreviated forms of the ten commandments became popular did some Protestant denominations accept the Orthodox versions.</a:t>
            </a:r>
            <a:endParaRPr lang="en-US" sz="3200" dirty="0">
              <a:latin typeface="Trebuchet MS" panose="020B0603020202020204" pitchFamily="34" charset="0"/>
            </a:endParaRPr>
          </a:p>
        </p:txBody>
      </p:sp>
    </p:spTree>
    <p:extLst>
      <p:ext uri="{BB962C8B-B14F-4D97-AF65-F5344CB8AC3E}">
        <p14:creationId xmlns:p14="http://schemas.microsoft.com/office/powerpoint/2010/main" val="355222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A Common Misunderstanding</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4308872"/>
          </a:xfrm>
          <a:prstGeom prst="rect">
            <a:avLst/>
          </a:prstGeom>
          <a:noFill/>
        </p:spPr>
        <p:txBody>
          <a:bodyPr wrap="square" rtlCol="0">
            <a:spAutoFit/>
          </a:bodyPr>
          <a:lstStyle/>
          <a:p>
            <a:pPr>
              <a:spcAft>
                <a:spcPts val="3000"/>
              </a:spcAft>
            </a:pPr>
            <a:r>
              <a:rPr lang="en-US" sz="3200" dirty="0" smtClean="0">
                <a:latin typeface="Trebuchet MS" panose="020B0603020202020204" pitchFamily="34" charset="0"/>
              </a:rPr>
              <a:t>So, did Catholics throw out the second commandment so they could justify idol worship</a:t>
            </a:r>
            <a:r>
              <a:rPr lang="en-US" sz="3200" dirty="0">
                <a:latin typeface="Trebuchet MS" panose="020B0603020202020204" pitchFamily="34" charset="0"/>
              </a:rPr>
              <a:t>?</a:t>
            </a:r>
            <a:endParaRPr lang="en-US" sz="3200" dirty="0" smtClean="0">
              <a:latin typeface="Trebuchet MS" panose="020B0603020202020204" pitchFamily="34" charset="0"/>
            </a:endParaRPr>
          </a:p>
          <a:p>
            <a:pPr>
              <a:spcAft>
                <a:spcPts val="3000"/>
              </a:spcAft>
            </a:pPr>
            <a:r>
              <a:rPr lang="en-US" sz="3200" dirty="0" smtClean="0">
                <a:latin typeface="Trebuchet MS" panose="020B0603020202020204" pitchFamily="34" charset="0"/>
              </a:rPr>
              <a:t>Did Protestants modify the first commandment  to justify their stance that Catholics are idolaters.</a:t>
            </a:r>
          </a:p>
          <a:p>
            <a:pPr>
              <a:spcAft>
                <a:spcPts val="3000"/>
              </a:spcAft>
            </a:pPr>
            <a:r>
              <a:rPr lang="en-US" sz="3200" i="1" dirty="0" smtClean="0">
                <a:latin typeface="Trebuchet MS" panose="020B0603020202020204" pitchFamily="34" charset="0"/>
              </a:rPr>
              <a:t>Not at all,</a:t>
            </a:r>
            <a:endParaRPr lang="en-US" sz="3200" i="1" dirty="0"/>
          </a:p>
        </p:txBody>
      </p:sp>
    </p:spTree>
    <p:extLst>
      <p:ext uri="{BB962C8B-B14F-4D97-AF65-F5344CB8AC3E}">
        <p14:creationId xmlns:p14="http://schemas.microsoft.com/office/powerpoint/2010/main" val="32650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Why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8518854" y="1385390"/>
            <a:ext cx="2836501" cy="4893647"/>
          </a:xfrm>
          <a:prstGeom prst="rect">
            <a:avLst/>
          </a:prstGeom>
          <a:noFill/>
        </p:spPr>
        <p:txBody>
          <a:bodyPr wrap="square" rtlCol="0">
            <a:spAutoFit/>
          </a:bodyPr>
          <a:lstStyle/>
          <a:p>
            <a:r>
              <a:rPr lang="en-US" sz="4000" dirty="0" smtClean="0">
                <a:latin typeface="Trebuchet MS" panose="020B0603020202020204" pitchFamily="34" charset="0"/>
              </a:rPr>
              <a:t>Have you ever wondered what is true and what is not?</a:t>
            </a:r>
          </a:p>
          <a:p>
            <a:endParaRPr lang="en-US" sz="3200" i="1" dirty="0">
              <a:latin typeface="Trebuchet MS" panose="020B0603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385" y="1464906"/>
            <a:ext cx="5217910" cy="4206940"/>
          </a:xfrm>
          <a:prstGeom prst="rect">
            <a:avLst/>
          </a:prstGeom>
        </p:spPr>
      </p:pic>
    </p:spTree>
    <p:extLst>
      <p:ext uri="{BB962C8B-B14F-4D97-AF65-F5344CB8AC3E}">
        <p14:creationId xmlns:p14="http://schemas.microsoft.com/office/powerpoint/2010/main" val="107354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A Common Misunderstanding</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4308872"/>
          </a:xfrm>
          <a:prstGeom prst="rect">
            <a:avLst/>
          </a:prstGeom>
          <a:noFill/>
        </p:spPr>
        <p:txBody>
          <a:bodyPr wrap="square" rtlCol="0">
            <a:spAutoFit/>
          </a:bodyPr>
          <a:lstStyle/>
          <a:p>
            <a:pPr>
              <a:spcAft>
                <a:spcPts val="3000"/>
              </a:spcAft>
            </a:pPr>
            <a:r>
              <a:rPr lang="en-US" sz="3200" dirty="0" smtClean="0">
                <a:latin typeface="Trebuchet MS" panose="020B0603020202020204" pitchFamily="34" charset="0"/>
              </a:rPr>
              <a:t>With logic and reason we can demonstrate:</a:t>
            </a:r>
          </a:p>
          <a:p>
            <a:pPr>
              <a:spcAft>
                <a:spcPts val="3000"/>
              </a:spcAft>
            </a:pPr>
            <a:r>
              <a:rPr lang="en-US" sz="3200" dirty="0" smtClean="0">
                <a:latin typeface="Trebuchet MS" panose="020B0603020202020204" pitchFamily="34" charset="0"/>
              </a:rPr>
              <a:t>Catholics have used the same listing of the ten commandments since the beginning of the church.</a:t>
            </a:r>
          </a:p>
          <a:p>
            <a:pPr>
              <a:spcAft>
                <a:spcPts val="3000"/>
              </a:spcAft>
            </a:pPr>
            <a:r>
              <a:rPr lang="en-US" sz="3200" dirty="0" smtClean="0">
                <a:latin typeface="Trebuchet MS" panose="020B0603020202020204" pitchFamily="34" charset="0"/>
              </a:rPr>
              <a:t>Protestants did not modify the divisions and Lutherans still use the same version as Catholics.</a:t>
            </a:r>
          </a:p>
        </p:txBody>
      </p:sp>
    </p:spTree>
    <p:extLst>
      <p:ext uri="{BB962C8B-B14F-4D97-AF65-F5344CB8AC3E}">
        <p14:creationId xmlns:p14="http://schemas.microsoft.com/office/powerpoint/2010/main" val="112749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A Common Misunderstanding</a:t>
            </a:r>
            <a:endParaRPr lang="en-US" b="1" dirty="0">
              <a:solidFill>
                <a:schemeClr val="accent4"/>
              </a:solidFill>
              <a:latin typeface="Trajan Pro" panose="02020502050506020301" pitchFamily="18" charset="0"/>
            </a:endParaRPr>
          </a:p>
        </p:txBody>
      </p:sp>
      <p:sp>
        <p:nvSpPr>
          <p:cNvPr id="5" name="TextBox 4"/>
          <p:cNvSpPr txBox="1"/>
          <p:nvPr/>
        </p:nvSpPr>
        <p:spPr>
          <a:xfrm>
            <a:off x="2759674" y="1540167"/>
            <a:ext cx="5627581" cy="3539430"/>
          </a:xfrm>
          <a:prstGeom prst="rect">
            <a:avLst/>
          </a:prstGeom>
          <a:noFill/>
        </p:spPr>
        <p:txBody>
          <a:bodyPr wrap="square" rtlCol="0">
            <a:spAutoFit/>
          </a:bodyPr>
          <a:lstStyle/>
          <a:p>
            <a:r>
              <a:rPr lang="en-US" sz="3200" dirty="0" smtClean="0">
                <a:latin typeface="Trebuchet MS" panose="020B0603020202020204" pitchFamily="34" charset="0"/>
              </a:rPr>
              <a:t>So, what’s the problem?</a:t>
            </a:r>
          </a:p>
          <a:p>
            <a:endParaRPr lang="en-US" sz="3200" dirty="0" smtClean="0">
              <a:latin typeface="Trebuchet MS" panose="020B0603020202020204" pitchFamily="34" charset="0"/>
            </a:endParaRPr>
          </a:p>
          <a:p>
            <a:endParaRPr lang="en-US" sz="3200" dirty="0" smtClean="0">
              <a:latin typeface="Trebuchet MS" panose="020B0603020202020204" pitchFamily="34" charset="0"/>
            </a:endParaRPr>
          </a:p>
          <a:p>
            <a:r>
              <a:rPr lang="en-US" sz="3200" i="1" dirty="0" smtClean="0">
                <a:latin typeface="Trebuchet MS" panose="020B0603020202020204" pitchFamily="34" charset="0"/>
              </a:rPr>
              <a:t>Idolatry</a:t>
            </a:r>
          </a:p>
          <a:p>
            <a:endParaRPr lang="en-US" sz="3200" dirty="0">
              <a:latin typeface="Trebuchet MS" panose="020B0603020202020204" pitchFamily="34" charset="0"/>
            </a:endParaRPr>
          </a:p>
          <a:p>
            <a:endParaRPr lang="en-US" sz="3200" dirty="0">
              <a:latin typeface="Trebuchet MS" panose="020B0603020202020204" pitchFamily="34" charset="0"/>
            </a:endParaRPr>
          </a:p>
          <a:p>
            <a:r>
              <a:rPr lang="en-US" sz="3200" dirty="0" smtClean="0">
                <a:latin typeface="Trebuchet MS" panose="020B0603020202020204" pitchFamily="34" charset="0"/>
              </a:rPr>
              <a:t>But that’s another lesson.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804" y="784555"/>
            <a:ext cx="4038195" cy="6073445"/>
          </a:xfrm>
          <a:prstGeom prst="rect">
            <a:avLst/>
          </a:prstGeom>
        </p:spPr>
      </p:pic>
    </p:spTree>
    <p:extLst>
      <p:ext uri="{BB962C8B-B14F-4D97-AF65-F5344CB8AC3E}">
        <p14:creationId xmlns:p14="http://schemas.microsoft.com/office/powerpoint/2010/main" val="80587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510" y="1122363"/>
            <a:ext cx="9144000" cy="2387600"/>
          </a:xfrm>
        </p:spPr>
        <p:txBody>
          <a:bodyPr>
            <a:normAutofit/>
          </a:bodyPr>
          <a:lstStyle/>
          <a:p>
            <a:pPr algn="l"/>
            <a:r>
              <a:rPr lang="en-US" dirty="0" smtClean="0">
                <a:solidFill>
                  <a:schemeClr val="accent4"/>
                </a:solidFill>
                <a:latin typeface="Trajan Pro" panose="02020502050506020301" pitchFamily="18" charset="0"/>
              </a:rPr>
              <a:t>Apologetics…</a:t>
            </a:r>
            <a:br>
              <a:rPr lang="en-US" dirty="0" smtClean="0">
                <a:solidFill>
                  <a:schemeClr val="accent4"/>
                </a:solidFill>
                <a:latin typeface="Trajan Pro" panose="02020502050506020301" pitchFamily="18" charset="0"/>
              </a:rPr>
            </a:br>
            <a:r>
              <a:rPr lang="en-US" sz="3600" dirty="0">
                <a:solidFill>
                  <a:schemeClr val="accent4"/>
                </a:solidFill>
                <a:latin typeface="Trajan Pro" panose="02020502050506020301" pitchFamily="18" charset="0"/>
              </a:rPr>
              <a:t>Defending the </a:t>
            </a:r>
            <a:r>
              <a:rPr lang="en-US" sz="3600" dirty="0" smtClean="0">
                <a:solidFill>
                  <a:schemeClr val="accent4"/>
                </a:solidFill>
                <a:latin typeface="Trajan Pro" panose="02020502050506020301" pitchFamily="18" charset="0"/>
              </a:rPr>
              <a:t>Faith</a:t>
            </a:r>
            <a:endParaRPr lang="en-US" dirty="0">
              <a:solidFill>
                <a:schemeClr val="accent4"/>
              </a:solidFill>
              <a:latin typeface="Trajan Pro" panose="02020502050506020301" pitchFamily="18" charset="0"/>
            </a:endParaRPr>
          </a:p>
        </p:txBody>
      </p:sp>
      <p:sp>
        <p:nvSpPr>
          <p:cNvPr id="3" name="Subtitle 2"/>
          <p:cNvSpPr>
            <a:spLocks noGrp="1"/>
          </p:cNvSpPr>
          <p:nvPr>
            <p:ph type="subTitle" idx="1"/>
          </p:nvPr>
        </p:nvSpPr>
        <p:spPr>
          <a:xfrm>
            <a:off x="2026510" y="3602038"/>
            <a:ext cx="9144000" cy="1655762"/>
          </a:xfrm>
        </p:spPr>
        <p:txBody>
          <a:bodyPr/>
          <a:lstStyle/>
          <a:p>
            <a:pPr algn="l"/>
            <a:r>
              <a:rPr lang="en-US" dirty="0" smtClean="0">
                <a:latin typeface="Trajan Pro" panose="02020502050506020301" pitchFamily="18" charset="0"/>
              </a:rPr>
              <a:t>Scripture in Support of Our Catholic Beliefs</a:t>
            </a:r>
            <a:endParaRPr lang="en-US" dirty="0">
              <a:latin typeface="Trajan Pro" panose="02020502050506020301" pitchFamily="18" charset="0"/>
            </a:endParaRPr>
          </a:p>
        </p:txBody>
      </p:sp>
    </p:spTree>
    <p:extLst>
      <p:ext uri="{BB962C8B-B14F-4D97-AF65-F5344CB8AC3E}">
        <p14:creationId xmlns:p14="http://schemas.microsoft.com/office/powerpoint/2010/main" val="414971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Why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7475836" y="1338737"/>
            <a:ext cx="4450701" cy="3662541"/>
          </a:xfrm>
          <a:prstGeom prst="rect">
            <a:avLst/>
          </a:prstGeom>
          <a:noFill/>
        </p:spPr>
        <p:txBody>
          <a:bodyPr wrap="square" rtlCol="0">
            <a:spAutoFit/>
          </a:bodyPr>
          <a:lstStyle/>
          <a:p>
            <a:r>
              <a:rPr lang="en-US" sz="4000" dirty="0" smtClean="0">
                <a:latin typeface="Trebuchet MS" panose="020B0603020202020204" pitchFamily="34" charset="0"/>
              </a:rPr>
              <a:t>Can you answer questions about your faith with confidence in the truth?</a:t>
            </a:r>
          </a:p>
          <a:p>
            <a:endParaRPr lang="en-US" sz="3200" i="1" dirty="0">
              <a:latin typeface="Trebuchet MS" panose="020B0603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323" y="1483567"/>
            <a:ext cx="4452885" cy="2863205"/>
          </a:xfrm>
          <a:prstGeom prst="rect">
            <a:avLst/>
          </a:prstGeom>
        </p:spPr>
      </p:pic>
      <p:sp>
        <p:nvSpPr>
          <p:cNvPr id="6" name="TextBox 5"/>
          <p:cNvSpPr txBox="1"/>
          <p:nvPr/>
        </p:nvSpPr>
        <p:spPr>
          <a:xfrm>
            <a:off x="2769007" y="4525343"/>
            <a:ext cx="4641513" cy="1569660"/>
          </a:xfrm>
          <a:prstGeom prst="rect">
            <a:avLst/>
          </a:prstGeom>
          <a:noFill/>
        </p:spPr>
        <p:txBody>
          <a:bodyPr wrap="square" rtlCol="0">
            <a:spAutoFit/>
          </a:bodyPr>
          <a:lstStyle/>
          <a:p>
            <a:r>
              <a:rPr lang="en-US" sz="3200" dirty="0" smtClean="0"/>
              <a:t>If Jesus loves everyone, why was I not welcome at His table?</a:t>
            </a:r>
            <a:endParaRPr lang="en-US" sz="3200" dirty="0"/>
          </a:p>
        </p:txBody>
      </p:sp>
    </p:spTree>
    <p:extLst>
      <p:ext uri="{BB962C8B-B14F-4D97-AF65-F5344CB8AC3E}">
        <p14:creationId xmlns:p14="http://schemas.microsoft.com/office/powerpoint/2010/main" val="86616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Why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7074620" y="1338737"/>
            <a:ext cx="4450701" cy="3662541"/>
          </a:xfrm>
          <a:prstGeom prst="rect">
            <a:avLst/>
          </a:prstGeom>
          <a:noFill/>
        </p:spPr>
        <p:txBody>
          <a:bodyPr wrap="square" rtlCol="0">
            <a:spAutoFit/>
          </a:bodyPr>
          <a:lstStyle/>
          <a:p>
            <a:r>
              <a:rPr lang="en-US" sz="4000" dirty="0" smtClean="0">
                <a:latin typeface="Trebuchet MS" panose="020B0603020202020204" pitchFamily="34" charset="0"/>
              </a:rPr>
              <a:t>Can you answer questions about your faith with confidence in the truth?</a:t>
            </a:r>
          </a:p>
          <a:p>
            <a:endParaRPr lang="en-US" sz="3200" i="1" dirty="0">
              <a:latin typeface="Trebuchet MS" panose="020B0603020202020204" pitchFamily="34" charset="0"/>
            </a:endParaRPr>
          </a:p>
        </p:txBody>
      </p:sp>
      <p:sp>
        <p:nvSpPr>
          <p:cNvPr id="6" name="TextBox 5"/>
          <p:cNvSpPr txBox="1"/>
          <p:nvPr/>
        </p:nvSpPr>
        <p:spPr>
          <a:xfrm>
            <a:off x="2769007" y="4525343"/>
            <a:ext cx="4641513" cy="584775"/>
          </a:xfrm>
          <a:prstGeom prst="rect">
            <a:avLst/>
          </a:prstGeom>
          <a:noFill/>
        </p:spPr>
        <p:txBody>
          <a:bodyPr wrap="square" rtlCol="0">
            <a:spAutoFit/>
          </a:bodyPr>
          <a:lstStyle/>
          <a:p>
            <a:r>
              <a:rPr lang="en-US" sz="3200" dirty="0" smtClean="0"/>
              <a:t>Michael </a:t>
            </a:r>
            <a:r>
              <a:rPr lang="en-US" sz="3200" dirty="0" err="1" smtClean="0"/>
              <a:t>Cumbie</a:t>
            </a:r>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748" y="1338737"/>
            <a:ext cx="3730661" cy="3186606"/>
          </a:xfrm>
          <a:prstGeom prst="rect">
            <a:avLst/>
          </a:prstGeom>
        </p:spPr>
      </p:pic>
    </p:spTree>
    <p:extLst>
      <p:ext uri="{BB962C8B-B14F-4D97-AF65-F5344CB8AC3E}">
        <p14:creationId xmlns:p14="http://schemas.microsoft.com/office/powerpoint/2010/main" val="384494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Why Apologetics?</a:t>
            </a:r>
            <a:endParaRPr lang="en-US" b="1" dirty="0">
              <a:solidFill>
                <a:schemeClr val="accent4"/>
              </a:solidFill>
              <a:latin typeface="Trajan Pro" panose="02020502050506020301" pitchFamily="18" charset="0"/>
            </a:endParaRPr>
          </a:p>
        </p:txBody>
      </p:sp>
      <p:sp>
        <p:nvSpPr>
          <p:cNvPr id="5" name="TextBox 4"/>
          <p:cNvSpPr txBox="1"/>
          <p:nvPr/>
        </p:nvSpPr>
        <p:spPr>
          <a:xfrm>
            <a:off x="5999589" y="1376059"/>
            <a:ext cx="3284376" cy="4893647"/>
          </a:xfrm>
          <a:prstGeom prst="rect">
            <a:avLst/>
          </a:prstGeom>
          <a:noFill/>
        </p:spPr>
        <p:txBody>
          <a:bodyPr wrap="square" rtlCol="0">
            <a:spAutoFit/>
          </a:bodyPr>
          <a:lstStyle/>
          <a:p>
            <a:r>
              <a:rPr lang="en-US" sz="4000" dirty="0" smtClean="0">
                <a:latin typeface="Trebuchet MS" panose="020B0603020202020204" pitchFamily="34" charset="0"/>
              </a:rPr>
              <a:t>Have you ever been confronted by someone about your Catholic faith?</a:t>
            </a:r>
          </a:p>
          <a:p>
            <a:endParaRPr lang="en-US" sz="3200" i="1" dirty="0">
              <a:latin typeface="Trebuchet MS" panose="020B0603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729" y="1562671"/>
            <a:ext cx="2728621" cy="3969836"/>
          </a:xfrm>
          <a:prstGeom prst="rect">
            <a:avLst/>
          </a:prstGeom>
        </p:spPr>
      </p:pic>
    </p:spTree>
    <p:extLst>
      <p:ext uri="{BB962C8B-B14F-4D97-AF65-F5344CB8AC3E}">
        <p14:creationId xmlns:p14="http://schemas.microsoft.com/office/powerpoint/2010/main" val="410013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Why Apologetics?</a:t>
            </a:r>
            <a:endParaRPr lang="en-US" b="1" dirty="0">
              <a:solidFill>
                <a:schemeClr val="accent4"/>
              </a:solidFill>
              <a:latin typeface="Trajan Pro" panose="02020502050506020301"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641" y="1692154"/>
            <a:ext cx="2862616" cy="458540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724" y="1692154"/>
            <a:ext cx="3992407" cy="308746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1724" y="4984603"/>
            <a:ext cx="2538027" cy="1292957"/>
          </a:xfrm>
          <a:prstGeom prst="rect">
            <a:avLst/>
          </a:prstGeom>
        </p:spPr>
      </p:pic>
      <p:sp>
        <p:nvSpPr>
          <p:cNvPr id="12" name="TextBox 11"/>
          <p:cNvSpPr txBox="1"/>
          <p:nvPr/>
        </p:nvSpPr>
        <p:spPr>
          <a:xfrm>
            <a:off x="2778331" y="1130968"/>
            <a:ext cx="4942507" cy="369332"/>
          </a:xfrm>
          <a:prstGeom prst="rect">
            <a:avLst/>
          </a:prstGeom>
          <a:noFill/>
        </p:spPr>
        <p:txBody>
          <a:bodyPr wrap="none" rtlCol="0">
            <a:spAutoFit/>
          </a:bodyPr>
          <a:lstStyle/>
          <a:p>
            <a:r>
              <a:rPr lang="en-US" dirty="0" smtClean="0">
                <a:latin typeface="Trebuchet MS" panose="020B0603020202020204" pitchFamily="34" charset="0"/>
              </a:rPr>
              <a:t>Father Andrew Trapp, the Poker Playing Priest</a:t>
            </a:r>
            <a:endParaRPr lang="en-US" dirty="0">
              <a:latin typeface="Trebuchet MS" panose="020B0603020202020204" pitchFamily="34" charset="0"/>
            </a:endParaRPr>
          </a:p>
        </p:txBody>
      </p:sp>
      <p:sp>
        <p:nvSpPr>
          <p:cNvPr id="13" name="TextBox 12"/>
          <p:cNvSpPr txBox="1"/>
          <p:nvPr/>
        </p:nvSpPr>
        <p:spPr>
          <a:xfrm>
            <a:off x="8523239" y="4870885"/>
            <a:ext cx="2864498" cy="646331"/>
          </a:xfrm>
          <a:prstGeom prst="rect">
            <a:avLst/>
          </a:prstGeom>
          <a:noFill/>
        </p:spPr>
        <p:txBody>
          <a:bodyPr wrap="square" rtlCol="0">
            <a:spAutoFit/>
          </a:bodyPr>
          <a:lstStyle>
            <a:defPPr>
              <a:defRPr lang="en-US"/>
            </a:defPPr>
            <a:lvl1pPr>
              <a:defRPr>
                <a:latin typeface="Trebuchet MS" panose="020B0603020202020204" pitchFamily="34" charset="0"/>
              </a:defRPr>
            </a:lvl1pPr>
          </a:lstStyle>
          <a:p>
            <a:r>
              <a:rPr lang="en-US" dirty="0"/>
              <a:t>Raised $100,000 for his parish building fund.</a:t>
            </a:r>
          </a:p>
        </p:txBody>
      </p:sp>
    </p:spTree>
    <p:extLst>
      <p:ext uri="{BB962C8B-B14F-4D97-AF65-F5344CB8AC3E}">
        <p14:creationId xmlns:p14="http://schemas.microsoft.com/office/powerpoint/2010/main" val="228162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Why Apologetics?</a:t>
            </a:r>
            <a:endParaRPr lang="en-US" b="1" dirty="0">
              <a:solidFill>
                <a:schemeClr val="accent4"/>
              </a:solidFill>
              <a:latin typeface="Trajan Pro" panose="02020502050506020301"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6384" y="1195839"/>
            <a:ext cx="6559421" cy="5147612"/>
          </a:xfrm>
          <a:prstGeom prst="rect">
            <a:avLst/>
          </a:prstGeom>
        </p:spPr>
      </p:pic>
    </p:spTree>
    <p:extLst>
      <p:ext uri="{BB962C8B-B14F-4D97-AF65-F5344CB8AC3E}">
        <p14:creationId xmlns:p14="http://schemas.microsoft.com/office/powerpoint/2010/main" val="356758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MMC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MCC" id="{BC054ACB-27E4-417A-90A2-433335362207}" vid="{B098D89E-F80B-47F8-AEFD-7C5FD59A4B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SMMCC</Template>
  <TotalTime>3081</TotalTime>
  <Words>5641</Words>
  <Application>Microsoft Office PowerPoint</Application>
  <PresentationFormat>Widescreen</PresentationFormat>
  <Paragraphs>546</Paragraphs>
  <Slides>42</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Trebuchet MS</vt:lpstr>
      <vt:lpstr>Trajan Pro</vt:lpstr>
      <vt:lpstr>Calibri</vt:lpstr>
      <vt:lpstr>Arial</vt:lpstr>
      <vt:lpstr>Calibri Light</vt:lpstr>
      <vt:lpstr>SMMCC</vt:lpstr>
      <vt:lpstr>Apologetics… Defending the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Apologetics… Defending the Faith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Apologetics… Defending the Faith</dc:title>
  <dc:creator>Michael Hager</dc:creator>
  <cp:lastModifiedBy>Michael Hager</cp:lastModifiedBy>
  <cp:revision>82</cp:revision>
  <dcterms:created xsi:type="dcterms:W3CDTF">2014-12-10T13:49:58Z</dcterms:created>
  <dcterms:modified xsi:type="dcterms:W3CDTF">2015-02-23T03:52:19Z</dcterms:modified>
</cp:coreProperties>
</file>